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8" r:id="rId2"/>
    <p:sldId id="259" r:id="rId3"/>
    <p:sldId id="290" r:id="rId4"/>
    <p:sldId id="303" r:id="rId5"/>
    <p:sldId id="264" r:id="rId6"/>
    <p:sldId id="265" r:id="rId7"/>
    <p:sldId id="266" r:id="rId8"/>
    <p:sldId id="310" r:id="rId9"/>
    <p:sldId id="311" r:id="rId10"/>
    <p:sldId id="312" r:id="rId11"/>
    <p:sldId id="313" r:id="rId12"/>
    <p:sldId id="314" r:id="rId13"/>
    <p:sldId id="315" r:id="rId14"/>
    <p:sldId id="316" r:id="rId15"/>
    <p:sldId id="317" r:id="rId16"/>
    <p:sldId id="318" r:id="rId17"/>
    <p:sldId id="319" r:id="rId18"/>
    <p:sldId id="304" r:id="rId19"/>
    <p:sldId id="320" r:id="rId20"/>
    <p:sldId id="326" r:id="rId21"/>
    <p:sldId id="327" r:id="rId22"/>
    <p:sldId id="328" r:id="rId23"/>
    <p:sldId id="329" r:id="rId24"/>
    <p:sldId id="330" r:id="rId25"/>
    <p:sldId id="331" r:id="rId26"/>
    <p:sldId id="333" r:id="rId27"/>
    <p:sldId id="334" r:id="rId28"/>
    <p:sldId id="301" r:id="rId29"/>
    <p:sldId id="270" r:id="rId30"/>
    <p:sldId id="271" r:id="rId31"/>
    <p:sldId id="289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F2A7EF-57B1-4AD9-86C1-27420F71F6BC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F7A7F-C54F-457C-AC57-4B88A990E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222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2499F-51B2-4B83-87A9-39B7AD70BE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473AC9-0376-40D0-9AA3-871E589124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A76CA7-EA77-4DB1-AD11-382417EF9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901E3-227D-43AC-B078-7964F37EF04F}" type="datetime1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3FE678-05CF-4524-B2C4-7E0865864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AA07E-F1F3-4E0A-BA87-685ABF2FF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0B860-9C9D-4913-A093-0D71F8265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710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4877E-CB59-4BD7-95AD-97A1FB87A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0379EA-0A2A-457E-9281-F3C36C01B8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BF2A3-5575-4516-94BD-7E1E490E0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B05C3-A837-43A8-8B6E-EA25C6B534EF}" type="datetime1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691954-B882-4B0A-B74A-61C2D5E1F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92993-85BE-461D-B4CB-F8463A44F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0B860-9C9D-4913-A093-0D71F8265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519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E9FC99-5844-445F-B47B-08D349090B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5DADA9-E2CB-43D6-84BC-C16E880BA8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11D1E4-A19C-4478-86B6-C5306F422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AB9A-AF6F-401C-8A52-64C5D9F81A15}" type="datetime1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438852-3228-4E7E-90C1-0D1EE4A7D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071AF-E5BE-43EF-84BD-59F9C8D68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0B860-9C9D-4913-A093-0D71F8265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517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76ECD-BCC5-4CD1-96E9-03B4E503A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AA5524-B541-470B-B577-DD987AD3BB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153139-25CA-4470-A272-0A6A0A321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3A524-2375-4D94-B891-F20545DFD17C}" type="datetime1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87656A-AA42-4EB9-B382-245DF53C4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58BF8-7DB8-4FC8-9EC7-6F480E279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0B860-9C9D-4913-A093-0D71F8265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062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919DA-81E0-4A25-A240-33C69D1EB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586C4B-6A81-4144-95B5-92DB082A36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BFFA28-BF4F-44D7-9E6A-74F1379F3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DB80E-0CFA-4D7B-8167-4B463178E04D}" type="datetime1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C86717-8E52-4B7A-96F4-EA346ACCF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002E52-64C1-46B7-980A-9D4BEE14F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0B860-9C9D-4913-A093-0D71F8265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005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7195F-B9D3-4B7C-9F99-0AF793DBE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170B5-F0FD-47EA-9B6F-F04E212742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B5B60E-7D6D-407C-A510-FDC53D5075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EB51DA-9221-4EC1-A59B-B4C9BCC90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35C63-868E-4F5A-A041-F2C8E6DACC3D}" type="datetime1">
              <a:rPr lang="en-US" smtClean="0"/>
              <a:t>12/12/2025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B2A348-CDC4-4695-A601-DA2F71839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EB49C8-023D-4BEE-946C-D65C71A35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0B860-9C9D-4913-A093-0D71F8265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418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7975F-8489-4DE5-9F20-1C24FC4D6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F770A-370F-400F-A126-24429D62D1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2CD8E8-7D09-471A-A015-A05A333B30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AE38E5-2B56-4576-8C45-D7FE3451B4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BD0C18-059D-4CF8-B6F3-4376E2DE25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AA0076-54BD-4BEF-807B-05684B29F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96528-AE85-4107-9BB3-57D15D92166C}" type="datetime1">
              <a:rPr lang="en-US" smtClean="0"/>
              <a:t>12/12/2025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7A562E-657B-4851-8CFD-273B65781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D05358-1ACA-44CD-BB00-0CF1AD943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0B860-9C9D-4913-A093-0D71F8265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388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2532-E518-4558-9C1E-E2BDB837B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274541-7BAF-4CC4-8A22-5B4B306B1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32ED0-A665-4367-A09E-43940F075E9B}" type="datetime1">
              <a:rPr lang="en-US" smtClean="0"/>
              <a:t>12/12/2025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BAFC0A-2411-4496-A90C-15A25A600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BAAEA7-E815-4CFE-B362-8F7B53196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0B860-9C9D-4913-A093-0D71F8265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157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8AA961-C322-462C-9E35-B0088280A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2976F-B733-45F3-B816-64002E87E824}" type="datetime1">
              <a:rPr lang="en-US" smtClean="0"/>
              <a:t>12/12/2025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28FF72-EADF-4652-A056-8A3F9A12B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4AB3CA-7A79-4CC1-9DBD-B2F50987B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0B860-9C9D-4913-A093-0D71F8265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106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8E43D-4FB7-417D-AB96-508226A87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A7310-B098-468E-AE0A-EA2556DAF5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5FA76B-20AD-408E-973B-9352EC888F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0EA198-0A0C-42D1-840E-9479FF995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0B1F7-486D-445F-811F-00F66E481AE4}" type="datetime1">
              <a:rPr lang="en-US" smtClean="0"/>
              <a:t>12/12/2025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C1940F-A916-4EF3-8B00-088DC7163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2FB692-FCED-4C9A-B26B-5BD586444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0B860-9C9D-4913-A093-0D71F8265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622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DFA0B-5A2F-4A07-9ACC-45FDA2F63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4782FF-D727-4104-AE72-FA9841FAB6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7A5C36-5209-4DC9-8E55-A21EC4F2DE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EE4AC1-7EB1-4108-9D07-C274CB64A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7421F-97E4-41A7-A91D-79650B2ABEC6}" type="datetime1">
              <a:rPr lang="en-US" smtClean="0"/>
              <a:t>12/12/2025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F2FE5E-7314-4A74-BA83-BA39B804F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F0E5BD-9359-4FEA-9F7A-A5A2B3F02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0B860-9C9D-4913-A093-0D71F8265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809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EA13CE-91A2-4925-A685-28E238E91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9F8124-1C9E-4C52-B2BD-978BA46167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827FB-471D-4A17-AA29-318907F523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A9CD27-22A9-428D-A0A4-B14AEB2BCA32}" type="datetime1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621D6-10C4-427F-BC82-5849039DD4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366463-A357-4310-8626-43196FD245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C0B860-9C9D-4913-A093-0D71F8265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616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19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2.png"/><Relationship Id="rId7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2.pn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4" Type="http://schemas.openxmlformats.org/officeDocument/2006/relationships/image" Target="../media/image9.png"/><Relationship Id="rId9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2.pn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10" Type="http://schemas.openxmlformats.org/officeDocument/2006/relationships/image" Target="../media/image23.png"/><Relationship Id="rId4" Type="http://schemas.openxmlformats.org/officeDocument/2006/relationships/image" Target="../media/image9.png"/><Relationship Id="rId9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2.pn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23.png"/><Relationship Id="rId5" Type="http://schemas.openxmlformats.org/officeDocument/2006/relationships/image" Target="../media/image8.png"/><Relationship Id="rId10" Type="http://schemas.openxmlformats.org/officeDocument/2006/relationships/image" Target="../media/image19.png"/><Relationship Id="rId4" Type="http://schemas.openxmlformats.org/officeDocument/2006/relationships/image" Target="../media/image9.png"/><Relationship Id="rId9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2.png"/><Relationship Id="rId7" Type="http://schemas.openxmlformats.org/officeDocument/2006/relationships/image" Target="../media/image13.png"/><Relationship Id="rId12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9.png"/><Relationship Id="rId5" Type="http://schemas.openxmlformats.org/officeDocument/2006/relationships/image" Target="../media/image8.png"/><Relationship Id="rId10" Type="http://schemas.openxmlformats.org/officeDocument/2006/relationships/image" Target="../media/image26.png"/><Relationship Id="rId4" Type="http://schemas.openxmlformats.org/officeDocument/2006/relationships/image" Target="../media/image9.png"/><Relationship Id="rId9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9.png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A8C875-73BA-47A9-ADCA-758A2D57A3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33" y="602312"/>
            <a:ext cx="1050326" cy="119199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0F0A90D-F532-42BB-9B1A-A51E3A5F7E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8823" y="771812"/>
            <a:ext cx="9054353" cy="638426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CSE 4128 : Image Processing and Computer Vision Laboratory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F87F82-8144-453B-9F12-CA45B019BE9F}"/>
              </a:ext>
            </a:extLst>
          </p:cNvPr>
          <p:cNvSpPr txBox="1"/>
          <p:nvPr/>
        </p:nvSpPr>
        <p:spPr>
          <a:xfrm>
            <a:off x="2349632" y="1410238"/>
            <a:ext cx="70653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Osteosarcoma Cell Nucleus Segmentation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D5A21D0-E66C-4A32-8F6C-202EA427C0D7}"/>
              </a:ext>
            </a:extLst>
          </p:cNvPr>
          <p:cNvSpPr txBox="1">
            <a:spLocks/>
          </p:cNvSpPr>
          <p:nvPr/>
        </p:nvSpPr>
        <p:spPr>
          <a:xfrm>
            <a:off x="6502401" y="2816054"/>
            <a:ext cx="5107929" cy="20187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Ahsanul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Haque Hasib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Roll: 2007020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</a:t>
            </a:r>
            <a:r>
              <a:rPr lang="en-US" sz="1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Computer Science and Engineering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Khulna University of Engineering &amp; Technology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CFB283-146E-4BB3-8127-CCB344AD584F}"/>
              </a:ext>
            </a:extLst>
          </p:cNvPr>
          <p:cNvSpPr txBox="1"/>
          <p:nvPr/>
        </p:nvSpPr>
        <p:spPr>
          <a:xfrm>
            <a:off x="669131" y="2816054"/>
            <a:ext cx="5020470" cy="3313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Supervised by: </a:t>
            </a:r>
          </a:p>
          <a:p>
            <a:r>
              <a:rPr lang="sv-SE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Dr. Sk. Md. Masudul Ahsan</a:t>
            </a:r>
          </a:p>
          <a:p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Professor</a:t>
            </a:r>
            <a:b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and Engineering</a:t>
            </a:r>
            <a:b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Khulna University of Engineering &amp; Technology</a:t>
            </a:r>
            <a:br>
              <a:rPr lang="en-US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sv-SE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Md Tajmilur Rahman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Lecturer</a:t>
            </a:r>
            <a:b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and Engineering</a:t>
            </a:r>
            <a:b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Khulna University of Engineering &amp; Technology</a:t>
            </a:r>
            <a:br>
              <a:rPr lang="en-US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58E683-53DA-494A-9DA9-EBE33FFBD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B08D-84E3-4264-8E13-A0B9F1D10A85}" type="datetime1">
              <a:rPr lang="en-US" smtClean="0"/>
              <a:t>12/12/2025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9738A1-9BA0-4CF4-9810-9CD30F97D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0B860-9C9D-4913-A093-0D71F8265FB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4021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3">
                <a:extLst>
                  <a:ext uri="{FF2B5EF4-FFF2-40B4-BE49-F238E27FC236}">
                    <a16:creationId xmlns:a16="http://schemas.microsoft.com/office/drawing/2014/main" id="{EDBD160E-CB5C-4EE7-AB4F-5B51360A815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8283" y="2269539"/>
                <a:ext cx="5520858" cy="3794851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lang="en-US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Smoothing</a:t>
                </a:r>
                <a:endParaRPr kumimoji="0" lang="en-US" alt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alt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lvl="1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T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he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enchanced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image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is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smoothed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using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Gaussian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kernel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</m:oMath>
                </a14:m>
                <a:endParaRPr lang="en-GB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lvl="1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endParaRPr lang="en-GB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914400" lvl="2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en-US" dirty="0"/>
                  <a:t> </a:t>
                </a:r>
                <a:r>
                  <a:rPr lang="en-US" sz="2400" dirty="0"/>
                  <a:t>G</a:t>
                </a:r>
                <a:r>
                  <a:rPr lang="el-GR" sz="2400" baseline="-25000" dirty="0"/>
                  <a:t>σ</a:t>
                </a:r>
                <a:r>
                  <a:rPr lang="el-GR" sz="2400" dirty="0"/>
                  <a:t>(</a:t>
                </a:r>
                <a:r>
                  <a:rPr lang="en-US" sz="2400" dirty="0"/>
                  <a:t>x, y)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2400" dirty="0"/>
                          <m:t>2</m:t>
                        </m:r>
                        <m:r>
                          <m:rPr>
                            <m:nor/>
                          </m:rPr>
                          <a:rPr lang="el-GR" sz="2400" dirty="0"/>
                          <m:t>πσ</m:t>
                        </m:r>
                        <m:r>
                          <m:rPr>
                            <m:nor/>
                          </m:rPr>
                          <a:rPr lang="el-GR" sz="2400" dirty="0"/>
                          <m:t>²</m:t>
                        </m:r>
                      </m:den>
                    </m:f>
                    <m:r>
                      <a:rPr lang="en-GB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l-GR" sz="2400" dirty="0"/>
                  <a:t>· </a:t>
                </a:r>
                <a:r>
                  <a:rPr lang="en-US" sz="2400" dirty="0"/>
                  <a:t>e</a:t>
                </a:r>
                <a:r>
                  <a:rPr lang="en-US" sz="2400" baseline="30000" dirty="0"/>
                  <a:t>−</a:t>
                </a:r>
                <a:r>
                  <a:rPr lang="en-GB" sz="2400" b="0" baseline="30000" dirty="0">
                    <a:highlight>
                      <a:srgbClr val="FFFFFF"/>
                    </a:highlight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400" b="0" i="1" baseline="30000" smtClean="0"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400" baseline="30000" dirty="0">
                            <a:highlight>
                              <a:srgbClr val="FFFFFF"/>
                            </a:highlight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US" sz="2400" baseline="30000" dirty="0">
                            <a:highlight>
                              <a:srgbClr val="FFFFFF"/>
                            </a:highlight>
                          </a:rPr>
                          <m:t>² + </m:t>
                        </m:r>
                        <m:r>
                          <m:rPr>
                            <m:nor/>
                          </m:rPr>
                          <a:rPr lang="en-US" sz="2400" baseline="30000" dirty="0">
                            <a:highlight>
                              <a:srgbClr val="FFFFFF"/>
                            </a:highlight>
                          </a:rPr>
                          <m:t>y</m:t>
                        </m:r>
                        <m:r>
                          <m:rPr>
                            <m:nor/>
                          </m:rPr>
                          <a:rPr lang="en-US" sz="2400" baseline="30000" dirty="0">
                            <a:highlight>
                              <a:srgbClr val="FFFFFF"/>
                            </a:highlight>
                          </a:rPr>
                          <m:t>²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2400" baseline="30000">
                            <a:highlight>
                              <a:srgbClr val="FFFFFF"/>
                            </a:highlight>
                          </a:rPr>
                          <m:t>2</m:t>
                        </m:r>
                        <m:r>
                          <m:rPr>
                            <m:nor/>
                          </m:rPr>
                          <a:rPr lang="el-GR" sz="2400" baseline="30000">
                            <a:highlight>
                              <a:srgbClr val="FFFFFF"/>
                            </a:highlight>
                          </a:rPr>
                          <m:t>σ</m:t>
                        </m:r>
                        <m:r>
                          <m:rPr>
                            <m:nor/>
                          </m:rPr>
                          <a:rPr lang="el-GR" sz="2400" baseline="30000">
                            <a:highlight>
                              <a:srgbClr val="FFFFFF"/>
                            </a:highlight>
                          </a:rPr>
                          <m:t>²</m:t>
                        </m:r>
                      </m:den>
                    </m:f>
                  </m:oMath>
                </a14:m>
                <a:endParaRPr lang="en-GB" sz="2400" baseline="30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" name="Content Placeholder 3">
                <a:extLst>
                  <a:ext uri="{FF2B5EF4-FFF2-40B4-BE49-F238E27FC236}">
                    <a16:creationId xmlns:a16="http://schemas.microsoft.com/office/drawing/2014/main" id="{EDBD160E-CB5C-4EE7-AB4F-5B51360A81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283" y="2269539"/>
                <a:ext cx="5520858" cy="3794851"/>
              </a:xfrm>
              <a:prstGeom prst="rect">
                <a:avLst/>
              </a:prstGeom>
              <a:blipFill>
                <a:blip r:embed="rId2"/>
                <a:stretch>
                  <a:fillRect l="-1435" t="-12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10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ACBB022-A2DE-4519-A3A6-171F15E1B4A5}"/>
              </a:ext>
            </a:extLst>
          </p:cNvPr>
          <p:cNvSpPr txBox="1">
            <a:spLocks/>
          </p:cNvSpPr>
          <p:nvPr/>
        </p:nvSpPr>
        <p:spPr>
          <a:xfrm>
            <a:off x="820971" y="323294"/>
            <a:ext cx="5520857" cy="95551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Methodology(Contd.)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65D7EEC-A097-4480-9357-FD09209B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E2498-D0D7-45F2-9B78-CE2888D972CF}" type="datetime1">
              <a:rPr lang="en-US" smtClean="0"/>
              <a:t>12/12/2025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652F71-2CD1-4C71-832E-99F533FDAE96}"/>
              </a:ext>
            </a:extLst>
          </p:cNvPr>
          <p:cNvSpPr txBox="1"/>
          <p:nvPr/>
        </p:nvSpPr>
        <p:spPr>
          <a:xfrm>
            <a:off x="643731" y="1580625"/>
            <a:ext cx="2121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Pre-processing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C901642-8D36-4E66-9DD9-DB25CF09CC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932" y="3607240"/>
            <a:ext cx="2767446" cy="19624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7B7BB2-0DB2-4F88-9FD4-DBC68CAB73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932" y="1288318"/>
            <a:ext cx="2767446" cy="196244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05D0844-9959-4976-8B69-93B27A5F786C}"/>
              </a:ext>
            </a:extLst>
          </p:cNvPr>
          <p:cNvSpPr txBox="1"/>
          <p:nvPr/>
        </p:nvSpPr>
        <p:spPr>
          <a:xfrm>
            <a:off x="7910485" y="5855759"/>
            <a:ext cx="44280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Figure-5: (a) Histogram Equalized image </a:t>
            </a:r>
          </a:p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(b) Smoothed image</a:t>
            </a:r>
            <a:endParaRPr lang="en-US" dirty="0">
              <a:effectLst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E727FB-4600-41EC-AE66-DAA4AC856B77}"/>
              </a:ext>
            </a:extLst>
          </p:cNvPr>
          <p:cNvSpPr txBox="1"/>
          <p:nvPr/>
        </p:nvSpPr>
        <p:spPr>
          <a:xfrm>
            <a:off x="9761627" y="3209133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B135A80-F3C2-419F-8260-A87BE028E08F}"/>
              </a:ext>
            </a:extLst>
          </p:cNvPr>
          <p:cNvSpPr txBox="1"/>
          <p:nvPr/>
        </p:nvSpPr>
        <p:spPr>
          <a:xfrm>
            <a:off x="9888655" y="5569682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2444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3">
                <a:extLst>
                  <a:ext uri="{FF2B5EF4-FFF2-40B4-BE49-F238E27FC236}">
                    <a16:creationId xmlns:a16="http://schemas.microsoft.com/office/drawing/2014/main" id="{EDBD160E-CB5C-4EE7-AB4F-5B51360A815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3732" y="2145636"/>
                <a:ext cx="6121135" cy="4136631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lang="en-US" alt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Smoothing</a:t>
                </a:r>
                <a:endParaRPr kumimoji="0" lang="en-US" alt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alt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lvl="1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Otsu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’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s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method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finds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single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intensity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threshold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that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maximizes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class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separability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between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foreground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nuclei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)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and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background</m:t>
                    </m:r>
                  </m:oMath>
                </a14:m>
                <a:r>
                  <a:rPr lang="en-GB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457200" lvl="1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endParaRPr lang="en-GB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lvl="1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r>
                  <a:rPr lang="en-US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Between-class variance:</a:t>
                </a:r>
                <a:b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  </a:t>
                </a:r>
                <a:r>
                  <a:rPr lang="el-G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σ</a:t>
                </a:r>
                <a:r>
                  <a:rPr lang="en-US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 </a:t>
                </a:r>
                <a:r>
                  <a:rPr lang="en-US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1800" b="0" i="1" kern="1200">
                            <a:solidFill>
                              <a:srgbClr val="000000"/>
                            </a:solidFill>
                            <a:effectLst/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[(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</m:t>
                        </m:r>
                        <m:r>
                          <m:rPr>
                            <m:nor/>
                          </m:rPr>
                          <a:rPr lang="en-US" sz="1800" baseline="-250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ᴳ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·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P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₁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k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) 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− 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k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))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²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P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₁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k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)·(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1 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− 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P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₁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k</m:t>
                        </m:r>
                        <m:r>
                          <m:rPr>
                            <m:nor/>
                          </m:rPr>
                          <a:rPr lang="en-US" sz="1800" dirty="0">
                            <a:highlight>
                              <a:srgbClr val="FFFFFF"/>
                            </a:highlight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))</m:t>
                        </m:r>
                      </m:den>
                    </m:f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</a:t>
                </a:r>
                <a:r>
                  <a:rPr lang="en-US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Otsu threshold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⁎ is the gray level that maximizes </a:t>
                </a:r>
                <a:r>
                  <a:rPr lang="el-GR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σ</a:t>
                </a:r>
                <a:r>
                  <a:rPr lang="en-GB" sz="24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².</a:t>
                </a:r>
              </a:p>
              <a:p>
                <a:pPr marL="914400" lvl="2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endParaRPr lang="en-GB" sz="2400" baseline="30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" name="Content Placeholder 3">
                <a:extLst>
                  <a:ext uri="{FF2B5EF4-FFF2-40B4-BE49-F238E27FC236}">
                    <a16:creationId xmlns:a16="http://schemas.microsoft.com/office/drawing/2014/main" id="{EDBD160E-CB5C-4EE7-AB4F-5B51360A81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3732" y="2145636"/>
                <a:ext cx="6121135" cy="4136631"/>
              </a:xfrm>
              <a:prstGeom prst="rect">
                <a:avLst/>
              </a:prstGeom>
              <a:blipFill>
                <a:blip r:embed="rId2"/>
                <a:stretch>
                  <a:fillRect l="-1394" t="-1178" b="-51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11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ACBB022-A2DE-4519-A3A6-171F15E1B4A5}"/>
              </a:ext>
            </a:extLst>
          </p:cNvPr>
          <p:cNvSpPr txBox="1">
            <a:spLocks/>
          </p:cNvSpPr>
          <p:nvPr/>
        </p:nvSpPr>
        <p:spPr>
          <a:xfrm>
            <a:off x="820971" y="323294"/>
            <a:ext cx="5520857" cy="95551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Methodology(Contd.)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65D7EEC-A097-4480-9357-FD09209B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E2498-D0D7-45F2-9B78-CE2888D972CF}" type="datetime1">
              <a:rPr lang="en-US" smtClean="0"/>
              <a:t>12/12/2025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652F71-2CD1-4C71-832E-99F533FDAE96}"/>
              </a:ext>
            </a:extLst>
          </p:cNvPr>
          <p:cNvSpPr txBox="1"/>
          <p:nvPr/>
        </p:nvSpPr>
        <p:spPr>
          <a:xfrm>
            <a:off x="643731" y="1580625"/>
            <a:ext cx="49342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Segmentation (Otsu’s Thresholding)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7643B5-AD3C-40C1-8A9E-637C1CB7E8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1" y="3504760"/>
            <a:ext cx="2767445" cy="19624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AB0B17E-9E08-43DF-852D-D945918429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1193800"/>
            <a:ext cx="2767446" cy="19624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5035189-9D2F-4625-B923-BF12582C8C08}"/>
              </a:ext>
            </a:extLst>
          </p:cNvPr>
          <p:cNvSpPr txBox="1"/>
          <p:nvPr/>
        </p:nvSpPr>
        <p:spPr>
          <a:xfrm>
            <a:off x="9764031" y="309285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8A8DCDD-36DA-402D-B3FC-C5DE0AADB891}"/>
              </a:ext>
            </a:extLst>
          </p:cNvPr>
          <p:cNvSpPr txBox="1"/>
          <p:nvPr/>
        </p:nvSpPr>
        <p:spPr>
          <a:xfrm>
            <a:off x="9889067" y="5446388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D5E1DD-F321-4B9F-9B03-F3009466B2A0}"/>
              </a:ext>
            </a:extLst>
          </p:cNvPr>
          <p:cNvSpPr txBox="1"/>
          <p:nvPr/>
        </p:nvSpPr>
        <p:spPr>
          <a:xfrm>
            <a:off x="7902018" y="5707657"/>
            <a:ext cx="44280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Figure-6: (a) Smoothed image </a:t>
            </a:r>
          </a:p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(b) Otsu’s </a:t>
            </a:r>
            <a:r>
              <a:rPr lang="en-US" sz="1800" kern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Thresholded</a:t>
            </a: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image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45487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DBD160E-CB5C-4EE7-AB4F-5B51360A8158}"/>
              </a:ext>
            </a:extLst>
          </p:cNvPr>
          <p:cNvSpPr txBox="1">
            <a:spLocks/>
          </p:cNvSpPr>
          <p:nvPr/>
        </p:nvSpPr>
        <p:spPr>
          <a:xfrm>
            <a:off x="728399" y="2231198"/>
            <a:ext cx="8060001" cy="28149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 normalized histogram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pᵢ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</a:t>
            </a:r>
            <a:r>
              <a:rPr lang="en-US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0, …, L−1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 cumulative sums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P₁(k)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= 0, …, L−1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  means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m(k)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= 0, …, L−1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 the global mean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1800" b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  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each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compute </a:t>
            </a:r>
            <a:r>
              <a:rPr lang="el-GR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en-US" sz="18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²(k)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track the maximum value.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 =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gives the maximum between-class variance.</a:t>
            </a:r>
          </a:p>
          <a:p>
            <a:pPr marL="457200" lvl="1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12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ACBB022-A2DE-4519-A3A6-171F15E1B4A5}"/>
              </a:ext>
            </a:extLst>
          </p:cNvPr>
          <p:cNvSpPr txBox="1">
            <a:spLocks/>
          </p:cNvSpPr>
          <p:nvPr/>
        </p:nvSpPr>
        <p:spPr>
          <a:xfrm>
            <a:off x="820971" y="323294"/>
            <a:ext cx="5520857" cy="95551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Methodology(Contd.)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65D7EEC-A097-4480-9357-FD09209B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E2498-D0D7-45F2-9B78-CE2888D972CF}" type="datetime1">
              <a:rPr lang="en-US" smtClean="0"/>
              <a:t>12/12/2025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652F71-2CD1-4C71-832E-99F533FDAE96}"/>
              </a:ext>
            </a:extLst>
          </p:cNvPr>
          <p:cNvSpPr txBox="1"/>
          <p:nvPr/>
        </p:nvSpPr>
        <p:spPr>
          <a:xfrm>
            <a:off x="590426" y="1510428"/>
            <a:ext cx="54522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Segmentation(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Otsu’s Thresholding</a:t>
            </a:r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0302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3">
                <a:extLst>
                  <a:ext uri="{FF2B5EF4-FFF2-40B4-BE49-F238E27FC236}">
                    <a16:creationId xmlns:a16="http://schemas.microsoft.com/office/drawing/2014/main" id="{EDBD160E-CB5C-4EE7-AB4F-5B51360A815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3732" y="2145637"/>
                <a:ext cx="7137136" cy="4210714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Morphological Operations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alt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lvl="1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GB" b="1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Opening</m:t>
                    </m:r>
                  </m:oMath>
                </a14:m>
                <a:r>
                  <a:rPr lang="en-GB" sz="2400" dirty="0">
                    <a:solidFill>
                      <a:srgbClr val="0D0D0D"/>
                    </a:solidFill>
                    <a:highlight>
                      <a:srgbClr val="FFFFFF"/>
                    </a:highligh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</a:t>
                </a:r>
                <a:r>
                  <a:rPr lang="en-GB" dirty="0">
                    <a:highlight>
                      <a:srgbClr val="FFFFFF"/>
                    </a:highligh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 erosion followed by dilation.</a:t>
                </a:r>
              </a:p>
              <a:p>
                <a:pPr marL="457200" lvl="1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endParaRPr lang="en-GB" sz="2400" dirty="0">
                  <a:solidFill>
                    <a:srgbClr val="0D0D0D"/>
                  </a:solidFill>
                  <a:highlight>
                    <a:srgbClr val="FFFFFF"/>
                  </a:highlight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1828800" lvl="4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r>
                  <a:rPr lang="en-US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b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US" b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∘ B = (</a:t>
                </a:r>
                <a:r>
                  <a:rPr lang="en-US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b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US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⊖ B) ⊕ B</a:t>
                </a:r>
                <a:br>
                  <a:rPr lang="en-US" dirty="0"/>
                </a:br>
                <a:r>
                  <a:rPr lang="en-US" dirty="0"/>
                  <a:t>  </a:t>
                </a:r>
                <a:endParaRPr lang="en-US" b="1" dirty="0">
                  <a:solidFill>
                    <a:srgbClr val="0D0D0D"/>
                  </a:solidFill>
                  <a:highlight>
                    <a:srgbClr val="FFFFFF"/>
                  </a:highlight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1828800" lvl="4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endParaRPr lang="en-GB" dirty="0">
                  <a:solidFill>
                    <a:srgbClr val="0D0D0D"/>
                  </a:solidFill>
                  <a:highlight>
                    <a:srgbClr val="FFFFFF"/>
                  </a:highlight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lvl="1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r>
                  <a:rPr lang="en-GB" sz="2400" dirty="0">
                    <a:solidFill>
                      <a:srgbClr val="0D0D0D"/>
                    </a:solidFill>
                    <a:highlight>
                      <a:srgbClr val="FFFFFF"/>
                    </a:highligh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Here </a:t>
                </a:r>
                <a:r>
                  <a:rPr lang="en-GB" sz="2400" dirty="0" err="1">
                    <a:solidFill>
                      <a:srgbClr val="0D0D0D"/>
                    </a:solidFill>
                    <a:highlight>
                      <a:srgbClr val="FFFFFF"/>
                    </a:highligh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GB" sz="2400" baseline="-25000" dirty="0" err="1">
                    <a:solidFill>
                      <a:srgbClr val="0D0D0D"/>
                    </a:solidFill>
                    <a:highlight>
                      <a:srgbClr val="FFFFFF"/>
                    </a:highligh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GB" sz="2400" dirty="0">
                    <a:solidFill>
                      <a:srgbClr val="0D0D0D"/>
                    </a:solidFill>
                    <a:highlight>
                      <a:srgbClr val="FFFFFF"/>
                    </a:highligh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the </a:t>
                </a:r>
                <a:r>
                  <a:rPr lang="en-GB" sz="2400" dirty="0" err="1">
                    <a:solidFill>
                      <a:srgbClr val="0D0D0D"/>
                    </a:solidFill>
                    <a:highlight>
                      <a:srgbClr val="FFFFFF"/>
                    </a:highligh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thresholded</a:t>
                </a:r>
                <a:r>
                  <a:rPr lang="en-GB" sz="2400" dirty="0">
                    <a:solidFill>
                      <a:srgbClr val="0D0D0D"/>
                    </a:solidFill>
                    <a:highlight>
                      <a:srgbClr val="FFFFFF"/>
                    </a:highligh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image and B is the structuring element of 1’s in 3x3.</a:t>
                </a:r>
              </a:p>
              <a:p>
                <a:pPr marL="457200" lvl="1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endParaRPr lang="en-GB" dirty="0">
                  <a:solidFill>
                    <a:srgbClr val="0D0D0D"/>
                  </a:solidFill>
                  <a:highlight>
                    <a:srgbClr val="FFFFFF"/>
                  </a:highlight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lvl="1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r>
                  <a:rPr lang="en-GB" dirty="0">
                    <a:solidFill>
                      <a:srgbClr val="0D0D0D"/>
                    </a:solidFill>
                    <a:highlight>
                      <a:srgbClr val="FFFFFF"/>
                    </a:highligh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Using Opening we can remove some high frequency noise that retained even after thresholding.</a:t>
                </a:r>
                <a:endParaRPr lang="en-GB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" name="Content Placeholder 3">
                <a:extLst>
                  <a:ext uri="{FF2B5EF4-FFF2-40B4-BE49-F238E27FC236}">
                    <a16:creationId xmlns:a16="http://schemas.microsoft.com/office/drawing/2014/main" id="{EDBD160E-CB5C-4EE7-AB4F-5B51360A81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3732" y="2145637"/>
                <a:ext cx="7137136" cy="4210714"/>
              </a:xfrm>
              <a:prstGeom prst="rect">
                <a:avLst/>
              </a:prstGeom>
              <a:blipFill>
                <a:blip r:embed="rId2"/>
                <a:stretch>
                  <a:fillRect l="-1197" t="-1158" r="-769" b="-31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13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ACBB022-A2DE-4519-A3A6-171F15E1B4A5}"/>
              </a:ext>
            </a:extLst>
          </p:cNvPr>
          <p:cNvSpPr txBox="1">
            <a:spLocks/>
          </p:cNvSpPr>
          <p:nvPr/>
        </p:nvSpPr>
        <p:spPr>
          <a:xfrm>
            <a:off x="820971" y="323294"/>
            <a:ext cx="5520857" cy="95551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Methodology(Contd.)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65D7EEC-A097-4480-9357-FD09209B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E2498-D0D7-45F2-9B78-CE2888D972CF}" type="datetime1">
              <a:rPr lang="en-US" smtClean="0"/>
              <a:t>12/12/2025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652F71-2CD1-4C71-832E-99F533FDAE96}"/>
              </a:ext>
            </a:extLst>
          </p:cNvPr>
          <p:cNvSpPr txBox="1"/>
          <p:nvPr/>
        </p:nvSpPr>
        <p:spPr>
          <a:xfrm>
            <a:off x="643731" y="1580625"/>
            <a:ext cx="2236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Post-processing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2C9475-AD6B-4254-B550-FD229C2A7245}"/>
              </a:ext>
            </a:extLst>
          </p:cNvPr>
          <p:cNvSpPr txBox="1"/>
          <p:nvPr/>
        </p:nvSpPr>
        <p:spPr>
          <a:xfrm>
            <a:off x="7808031" y="5093768"/>
            <a:ext cx="442806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Figure-7: (a) Before Opening (b) after Opening with small background nois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 removed.</a:t>
            </a: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endParaRPr lang="en-US" dirty="0">
              <a:effectLst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D04838B-C3B7-4C3D-B5C2-776A442BC4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17765" y="1700545"/>
            <a:ext cx="2038635" cy="288647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9F6AD26-0F28-4050-9B86-A308199E77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8031" y="1700545"/>
            <a:ext cx="2038635" cy="288647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F07C863-C943-4E0B-A812-15ACB205C357}"/>
              </a:ext>
            </a:extLst>
          </p:cNvPr>
          <p:cNvSpPr txBox="1"/>
          <p:nvPr/>
        </p:nvSpPr>
        <p:spPr>
          <a:xfrm>
            <a:off x="10917383" y="4676312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998E47B-0D95-4BF6-9678-D4D62CADCE81}"/>
              </a:ext>
            </a:extLst>
          </p:cNvPr>
          <p:cNvSpPr txBox="1"/>
          <p:nvPr/>
        </p:nvSpPr>
        <p:spPr>
          <a:xfrm>
            <a:off x="8827348" y="467631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1411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3">
                <a:extLst>
                  <a:ext uri="{FF2B5EF4-FFF2-40B4-BE49-F238E27FC236}">
                    <a16:creationId xmlns:a16="http://schemas.microsoft.com/office/drawing/2014/main" id="{EDBD160E-CB5C-4EE7-AB4F-5B51360A815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3731" y="2238394"/>
                <a:ext cx="6993201" cy="3921851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Morphological Operations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alt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lvl="1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GB" b="1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Closing</m:t>
                    </m:r>
                  </m:oMath>
                </a14:m>
                <a:r>
                  <a:rPr lang="en-GB" sz="2400" dirty="0">
                    <a:solidFill>
                      <a:srgbClr val="0D0D0D"/>
                    </a:solidFill>
                    <a:highlight>
                      <a:srgbClr val="FFFFFF"/>
                    </a:highligh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</a:t>
                </a:r>
                <a:r>
                  <a:rPr lang="en-GB" dirty="0">
                    <a:highlight>
                      <a:srgbClr val="FFFFFF"/>
                    </a:highligh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 dilation followed by erosion.</a:t>
                </a:r>
              </a:p>
              <a:p>
                <a:pPr marL="457200" lvl="1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endParaRPr lang="en-GB" sz="2400" dirty="0">
                  <a:solidFill>
                    <a:srgbClr val="0D0D0D"/>
                  </a:solidFill>
                  <a:highlight>
                    <a:srgbClr val="FFFFFF"/>
                  </a:highlight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1828800" lvl="4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r>
                  <a:rPr lang="en-US" sz="1800" b="1" kern="1200" dirty="0" err="1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sz="1800" b="1" kern="1200" baseline="-25000" dirty="0" err="1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US" sz="1800" b="1" kern="1200" baseline="-250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b="1" kern="12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∙ B = (</a:t>
                </a:r>
                <a:r>
                  <a:rPr lang="en-US" sz="1800" b="1" kern="1200" dirty="0" err="1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sz="1800" b="1" kern="1200" baseline="-25000" dirty="0" err="1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US" sz="1800" b="1" kern="12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⊕ B) ⊖ B</a:t>
                </a:r>
                <a:br>
                  <a:rPr lang="en-US" dirty="0"/>
                </a:br>
                <a:r>
                  <a:rPr lang="en-US" dirty="0"/>
                  <a:t>  </a:t>
                </a:r>
                <a:endParaRPr lang="en-GB" dirty="0">
                  <a:solidFill>
                    <a:srgbClr val="0D0D0D"/>
                  </a:solidFill>
                  <a:highlight>
                    <a:srgbClr val="FFFFFF"/>
                  </a:highlight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lvl="1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r>
                  <a:rPr lang="en-GB" sz="2400" dirty="0">
                    <a:solidFill>
                      <a:srgbClr val="0D0D0D"/>
                    </a:solidFill>
                    <a:highlight>
                      <a:srgbClr val="FFFFFF"/>
                    </a:highligh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Here </a:t>
                </a:r>
                <a:r>
                  <a:rPr lang="en-US" sz="2400" kern="1200" dirty="0" err="1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sz="2400" kern="1200" baseline="-25000" dirty="0" err="1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GB" sz="2400" dirty="0">
                    <a:solidFill>
                      <a:srgbClr val="0D0D0D"/>
                    </a:solidFill>
                    <a:highlight>
                      <a:srgbClr val="FFFFFF"/>
                    </a:highligh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the resultant image after opening and B is the structuring element of 1’s in 3x3.</a:t>
                </a:r>
              </a:p>
              <a:p>
                <a:pPr marL="457200" lvl="1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endParaRPr lang="en-GB" dirty="0">
                  <a:solidFill>
                    <a:srgbClr val="0D0D0D"/>
                  </a:solidFill>
                  <a:highlight>
                    <a:srgbClr val="FFFFFF"/>
                  </a:highlight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lvl="1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r>
                  <a:rPr lang="en-GB" dirty="0">
                    <a:solidFill>
                      <a:srgbClr val="0D0D0D"/>
                    </a:solidFill>
                    <a:highlight>
                      <a:srgbClr val="FFFFFF"/>
                    </a:highligh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Using Closing we can remove small black holes within the object.</a:t>
                </a:r>
                <a:endParaRPr lang="en-GB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" name="Content Placeholder 3">
                <a:extLst>
                  <a:ext uri="{FF2B5EF4-FFF2-40B4-BE49-F238E27FC236}">
                    <a16:creationId xmlns:a16="http://schemas.microsoft.com/office/drawing/2014/main" id="{EDBD160E-CB5C-4EE7-AB4F-5B51360A81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3731" y="2238394"/>
                <a:ext cx="6993201" cy="3921851"/>
              </a:xfrm>
              <a:prstGeom prst="rect">
                <a:avLst/>
              </a:prstGeom>
              <a:blipFill>
                <a:blip r:embed="rId2"/>
                <a:stretch>
                  <a:fillRect l="-1221" t="-1242" r="-349" b="-3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14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ACBB022-A2DE-4519-A3A6-171F15E1B4A5}"/>
              </a:ext>
            </a:extLst>
          </p:cNvPr>
          <p:cNvSpPr txBox="1">
            <a:spLocks/>
          </p:cNvSpPr>
          <p:nvPr/>
        </p:nvSpPr>
        <p:spPr>
          <a:xfrm>
            <a:off x="820971" y="323294"/>
            <a:ext cx="5520857" cy="95551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Methodology(Contd.)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65D7EEC-A097-4480-9357-FD09209B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E2498-D0D7-45F2-9B78-CE2888D972CF}" type="datetime1">
              <a:rPr lang="en-US" smtClean="0"/>
              <a:t>12/12/2025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652F71-2CD1-4C71-832E-99F533FDAE96}"/>
              </a:ext>
            </a:extLst>
          </p:cNvPr>
          <p:cNvSpPr txBox="1"/>
          <p:nvPr/>
        </p:nvSpPr>
        <p:spPr>
          <a:xfrm>
            <a:off x="643731" y="1580625"/>
            <a:ext cx="2236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Post-processing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2C9475-AD6B-4254-B550-FD229C2A7245}"/>
              </a:ext>
            </a:extLst>
          </p:cNvPr>
          <p:cNvSpPr txBox="1"/>
          <p:nvPr/>
        </p:nvSpPr>
        <p:spPr>
          <a:xfrm>
            <a:off x="7763933" y="5225556"/>
            <a:ext cx="44280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Figure-8: (a) Before Closing (b) after Closing with small foreground hole filled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endParaRPr lang="en-US" dirty="0">
              <a:effectLst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0DC737B-5CD5-4CF5-9CD8-38F81F3238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5831" y="1798265"/>
            <a:ext cx="2038635" cy="288647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B00101C-ABA1-4934-AF04-32BFA0F90C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8638" y="1766439"/>
            <a:ext cx="2038635" cy="288647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A9199E9-CDC2-4DAA-A6E1-8719312B85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45537" y="4762082"/>
            <a:ext cx="542925" cy="4953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D0F2F06-2447-42AD-83BF-3CCF3BB098CB}"/>
              </a:ext>
            </a:extLst>
          </p:cNvPr>
          <p:cNvSpPr txBox="1"/>
          <p:nvPr/>
        </p:nvSpPr>
        <p:spPr>
          <a:xfrm>
            <a:off x="10981266" y="4770484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1365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DBD160E-CB5C-4EE7-AB4F-5B51360A8158}"/>
              </a:ext>
            </a:extLst>
          </p:cNvPr>
          <p:cNvSpPr txBox="1">
            <a:spLocks/>
          </p:cNvSpPr>
          <p:nvPr/>
        </p:nvSpPr>
        <p:spPr>
          <a:xfrm>
            <a:off x="643731" y="2342906"/>
            <a:ext cx="6993201" cy="349851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Boundary extraction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this we perform erosion then subtract the eroded image from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thresholded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image to get boundary.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28800" lvl="4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18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Boundary = </a:t>
            </a:r>
            <a:r>
              <a:rPr lang="en-US" sz="1800" b="1" kern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800" b="1" kern="1200" baseline="-25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18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 (</a:t>
            </a:r>
            <a:r>
              <a:rPr lang="en-US" sz="1800" b="1" kern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800" b="1" kern="1200" baseline="-25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1800" b="1" kern="1200" baseline="-25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⊖ B)</a:t>
            </a:r>
            <a:br>
              <a:rPr lang="en-US" dirty="0"/>
            </a:br>
            <a:r>
              <a:rPr lang="en-US" dirty="0"/>
              <a:t>  </a:t>
            </a:r>
            <a:endParaRPr lang="en-GB" dirty="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GB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Here</a:t>
            </a:r>
            <a:r>
              <a:rPr lang="en-GB" sz="2400" b="1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kern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kern="1200" baseline="-25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GB" sz="2400" b="1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is the resultant image after closing and B is the structuring element of 1’s in 3x3.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GB" dirty="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15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ACBB022-A2DE-4519-A3A6-171F15E1B4A5}"/>
              </a:ext>
            </a:extLst>
          </p:cNvPr>
          <p:cNvSpPr txBox="1">
            <a:spLocks/>
          </p:cNvSpPr>
          <p:nvPr/>
        </p:nvSpPr>
        <p:spPr>
          <a:xfrm>
            <a:off x="820971" y="323294"/>
            <a:ext cx="5520857" cy="95551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Methodology(Contd.)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65D7EEC-A097-4480-9357-FD09209B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E2498-D0D7-45F2-9B78-CE2888D972CF}" type="datetime1">
              <a:rPr lang="en-US" smtClean="0"/>
              <a:t>12/12/2025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652F71-2CD1-4C71-832E-99F533FDAE96}"/>
              </a:ext>
            </a:extLst>
          </p:cNvPr>
          <p:cNvSpPr txBox="1"/>
          <p:nvPr/>
        </p:nvSpPr>
        <p:spPr>
          <a:xfrm>
            <a:off x="643731" y="1580625"/>
            <a:ext cx="2236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Post-processing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2C9475-AD6B-4254-B550-FD229C2A7245}"/>
              </a:ext>
            </a:extLst>
          </p:cNvPr>
          <p:cNvSpPr txBox="1"/>
          <p:nvPr/>
        </p:nvSpPr>
        <p:spPr>
          <a:xfrm>
            <a:off x="7763933" y="5225556"/>
            <a:ext cx="44280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Figure-9: (a) After Closing (b) Boundary extracted</a:t>
            </a:r>
            <a:endParaRPr lang="en-US" dirty="0">
              <a:effectLst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B00101C-ABA1-4934-AF04-32BFA0F90C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3933" y="1762540"/>
            <a:ext cx="2038635" cy="288647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A9199E9-CDC2-4DAA-A6E1-8719312B85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5537" y="4762082"/>
            <a:ext cx="542925" cy="4953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D0F2F06-2447-42AD-83BF-3CCF3BB098CB}"/>
              </a:ext>
            </a:extLst>
          </p:cNvPr>
          <p:cNvSpPr txBox="1"/>
          <p:nvPr/>
        </p:nvSpPr>
        <p:spPr>
          <a:xfrm>
            <a:off x="10981266" y="4770484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753C8B2-E9ED-479B-B56D-632A294ECF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4953" y="1801043"/>
            <a:ext cx="1952625" cy="28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4096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DBD160E-CB5C-4EE7-AB4F-5B51360A8158}"/>
              </a:ext>
            </a:extLst>
          </p:cNvPr>
          <p:cNvSpPr txBox="1">
            <a:spLocks/>
          </p:cNvSpPr>
          <p:nvPr/>
        </p:nvSpPr>
        <p:spPr>
          <a:xfrm>
            <a:off x="820971" y="1604298"/>
            <a:ext cx="7899136" cy="50782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Cell counting and labeling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this we used DFS traversal in the segmented image and labeled the pixels of same connected neighborhood with the same label.</a:t>
            </a:r>
          </a:p>
          <a:p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 </a:t>
            </a: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Initialize label matrix </a:t>
            </a:r>
            <a:r>
              <a:rPr lang="en-GB" sz="16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L(x, y)</a:t>
            </a: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zeros.</a:t>
            </a:r>
          </a:p>
          <a:p>
            <a:pPr>
              <a:buFont typeface="+mj-lt"/>
              <a:buAutoNum type="arabicPeriod"/>
            </a:pP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each pixel </a:t>
            </a:r>
            <a:r>
              <a:rPr lang="en-GB" sz="16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(x, y)</a:t>
            </a: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 • If </a:t>
            </a:r>
            <a:r>
              <a:rPr lang="en-GB" sz="16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M₂(x, y) = 1</a:t>
            </a: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(foreground) and </a:t>
            </a:r>
            <a:r>
              <a:rPr lang="en-GB" sz="16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L(x, y) = 0</a:t>
            </a: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assign a new label </a:t>
            </a:r>
            <a:r>
              <a:rPr lang="en-GB" sz="16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 • Push </a:t>
            </a:r>
            <a:r>
              <a:rPr lang="en-GB" sz="16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(x, y)</a:t>
            </a: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a stack for region growing.</a:t>
            </a:r>
          </a:p>
          <a:p>
            <a:pPr>
              <a:buFont typeface="+mj-lt"/>
              <a:buAutoNum type="arabicPeriod"/>
            </a:pP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While the stack is not empty:</a:t>
            </a:r>
            <a:b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 • Pop a pixel </a:t>
            </a:r>
            <a:r>
              <a:rPr lang="en-GB" sz="16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(x′, y′)</a:t>
            </a: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 • For each of its 8-connected </a:t>
            </a:r>
            <a:r>
              <a:rPr lang="en-GB" sz="165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neighbors</a:t>
            </a: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6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(xₙ, yₙ)</a:t>
            </a: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  – If </a:t>
            </a:r>
            <a:r>
              <a:rPr lang="en-GB" sz="16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M₂(xₙ, yₙ) = 1</a:t>
            </a: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GB" sz="16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L(xₙ, yₙ) = 0</a:t>
            </a: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assign label </a:t>
            </a:r>
            <a:r>
              <a:rPr lang="en-GB" sz="16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push it to the stack.</a:t>
            </a:r>
          </a:p>
          <a:p>
            <a:pPr>
              <a:buFont typeface="+mj-lt"/>
              <a:buAutoNum type="arabicPeriod"/>
            </a:pP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Increment </a:t>
            </a:r>
            <a:r>
              <a:rPr lang="en-GB" sz="16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repeat until all pixels are visited.</a:t>
            </a:r>
          </a:p>
          <a:p>
            <a:pPr>
              <a:buFont typeface="+mj-lt"/>
              <a:buAutoNum type="arabicPeriod"/>
            </a:pP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total nucleus count is </a:t>
            </a:r>
            <a:r>
              <a:rPr lang="en-GB" sz="16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= k − 1</a:t>
            </a:r>
            <a:r>
              <a:rPr lang="en-GB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16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ACBB022-A2DE-4519-A3A6-171F15E1B4A5}"/>
              </a:ext>
            </a:extLst>
          </p:cNvPr>
          <p:cNvSpPr txBox="1">
            <a:spLocks/>
          </p:cNvSpPr>
          <p:nvPr/>
        </p:nvSpPr>
        <p:spPr>
          <a:xfrm>
            <a:off x="820971" y="323294"/>
            <a:ext cx="5520857" cy="95551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Methodology(Contd.)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65D7EEC-A097-4480-9357-FD09209B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E2498-D0D7-45F2-9B78-CE2888D972CF}" type="datetime1">
              <a:rPr lang="en-US" smtClean="0"/>
              <a:t>12/12/2025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652F71-2CD1-4C71-832E-99F533FDAE96}"/>
              </a:ext>
            </a:extLst>
          </p:cNvPr>
          <p:cNvSpPr txBox="1"/>
          <p:nvPr/>
        </p:nvSpPr>
        <p:spPr>
          <a:xfrm>
            <a:off x="567531" y="1147728"/>
            <a:ext cx="2236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Post-processing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2882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DBD160E-CB5C-4EE7-AB4F-5B51360A8158}"/>
              </a:ext>
            </a:extLst>
          </p:cNvPr>
          <p:cNvSpPr txBox="1">
            <a:spLocks/>
          </p:cNvSpPr>
          <p:nvPr/>
        </p:nvSpPr>
        <p:spPr>
          <a:xfrm>
            <a:off x="820971" y="1604298"/>
            <a:ext cx="8509296" cy="50782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Region Descriptors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each cell we compute the following:</a:t>
            </a: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 region geometry: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 •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Area: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 Aₖ = number of foreground pixels in 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object</a:t>
            </a:r>
            <a:br>
              <a:rPr lang="el-GR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l-GR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 •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Perimeter: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 Pₖ = number of boundary pixels of object</a:t>
            </a:r>
            <a:r>
              <a:rPr lang="el-GR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l-GR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l-GR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 •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Maximum diameter: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 Dₖ = maximum distance between any two pixels in 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</a:t>
            </a:r>
            <a:r>
              <a:rPr lang="el-GR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endParaRPr lang="el-GR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 shape descriptors: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 •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Compactness: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 Cₖ = (Pₖ²) / Aₖ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 •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 factor: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 Fₖ = (4</a:t>
            </a:r>
            <a:r>
              <a:rPr lang="el-GR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π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Aₖ) / (Pₖ²)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 •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Roundness: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 Rₖ = (4Aₖ) / (</a:t>
            </a:r>
            <a:r>
              <a:rPr lang="el-GR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π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Dₖ²)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17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ACBB022-A2DE-4519-A3A6-171F15E1B4A5}"/>
              </a:ext>
            </a:extLst>
          </p:cNvPr>
          <p:cNvSpPr txBox="1">
            <a:spLocks/>
          </p:cNvSpPr>
          <p:nvPr/>
        </p:nvSpPr>
        <p:spPr>
          <a:xfrm>
            <a:off x="820971" y="323294"/>
            <a:ext cx="5520857" cy="95551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Methodology(Contd.)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65D7EEC-A097-4480-9357-FD09209B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E2498-D0D7-45F2-9B78-CE2888D972CF}" type="datetime1">
              <a:rPr lang="en-US" smtClean="0"/>
              <a:t>12/12/2025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652F71-2CD1-4C71-832E-99F533FDAE96}"/>
              </a:ext>
            </a:extLst>
          </p:cNvPr>
          <p:cNvSpPr txBox="1"/>
          <p:nvPr/>
        </p:nvSpPr>
        <p:spPr>
          <a:xfrm>
            <a:off x="567531" y="1147728"/>
            <a:ext cx="2236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Post-processing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8703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18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ACBB022-A2DE-4519-A3A6-171F15E1B4A5}"/>
              </a:ext>
            </a:extLst>
          </p:cNvPr>
          <p:cNvSpPr txBox="1">
            <a:spLocks/>
          </p:cNvSpPr>
          <p:nvPr/>
        </p:nvSpPr>
        <p:spPr>
          <a:xfrm>
            <a:off x="897731" y="282495"/>
            <a:ext cx="3886496" cy="95551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65D7EEC-A097-4480-9357-FD09209B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E2498-D0D7-45F2-9B78-CE2888D972CF}" type="datetime1">
              <a:rPr lang="en-US" smtClean="0"/>
              <a:t>12/12/2025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66EC2F-46DA-4FAA-91EC-69A8C9C9DF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764" y="1446322"/>
            <a:ext cx="10204471" cy="439510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39CEEFF-A942-4882-A4B0-F8BF2237AFEF}"/>
              </a:ext>
            </a:extLst>
          </p:cNvPr>
          <p:cNvSpPr txBox="1"/>
          <p:nvPr/>
        </p:nvSpPr>
        <p:spPr>
          <a:xfrm>
            <a:off x="4490379" y="6004226"/>
            <a:ext cx="3211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Figure-10: User Interface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534632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19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ACBB022-A2DE-4519-A3A6-171F15E1B4A5}"/>
              </a:ext>
            </a:extLst>
          </p:cNvPr>
          <p:cNvSpPr txBox="1">
            <a:spLocks/>
          </p:cNvSpPr>
          <p:nvPr/>
        </p:nvSpPr>
        <p:spPr>
          <a:xfrm>
            <a:off x="664765" y="278566"/>
            <a:ext cx="5833270" cy="95551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Interface(Contd.)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65D7EEC-A097-4480-9357-FD09209B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E2498-D0D7-45F2-9B78-CE2888D972CF}" type="datetime1">
              <a:rPr lang="en-US" smtClean="0"/>
              <a:t>12/12/2025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3A25A2-7F6E-4BE0-A68C-D075EDB6CD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9" y="2148350"/>
            <a:ext cx="4229405" cy="299914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D1CDCE4-738F-45B9-99E0-9B3F198E69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527" y="2148349"/>
            <a:ext cx="4229405" cy="299914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E186E0B-1E84-45D9-88E3-A69354D348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6937" y="5147492"/>
            <a:ext cx="542925" cy="4953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A0C6547-295A-4B2C-8734-B03D7D1750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4375" y="5147492"/>
            <a:ext cx="552450" cy="4953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690ACA8-6A3D-48EF-9713-7D54659C50CB}"/>
              </a:ext>
            </a:extLst>
          </p:cNvPr>
          <p:cNvSpPr txBox="1"/>
          <p:nvPr/>
        </p:nvSpPr>
        <p:spPr>
          <a:xfrm>
            <a:off x="3392892" y="6045427"/>
            <a:ext cx="58332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Figure-11: (a) Original Image (b) Blue Channel Extracted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45399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DBD160E-CB5C-4EE7-AB4F-5B51360A8158}"/>
              </a:ext>
            </a:extLst>
          </p:cNvPr>
          <p:cNvSpPr txBox="1">
            <a:spLocks/>
          </p:cNvSpPr>
          <p:nvPr/>
        </p:nvSpPr>
        <p:spPr>
          <a:xfrm>
            <a:off x="982265" y="1571786"/>
            <a:ext cx="5198269" cy="50782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Objectives </a:t>
            </a:r>
          </a:p>
          <a:p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Tools Used</a:t>
            </a:r>
          </a:p>
          <a:p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  <a:p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</a:t>
            </a:r>
          </a:p>
          <a:p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</a:p>
          <a:p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2806C7F-93C2-43EE-AD38-DB7AD4897866}"/>
              </a:ext>
            </a:extLst>
          </p:cNvPr>
          <p:cNvSpPr txBox="1">
            <a:spLocks/>
          </p:cNvSpPr>
          <p:nvPr/>
        </p:nvSpPr>
        <p:spPr>
          <a:xfrm>
            <a:off x="1150877" y="348594"/>
            <a:ext cx="2165684" cy="76958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2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83AA70A-AD5C-41FC-B015-4652F4C45821}"/>
              </a:ext>
            </a:extLst>
          </p:cNvPr>
          <p:cNvSpPr/>
          <p:nvPr/>
        </p:nvSpPr>
        <p:spPr>
          <a:xfrm>
            <a:off x="323594" y="1016576"/>
            <a:ext cx="7152473" cy="1015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F5E2D196-11B8-48F4-9280-EF0599EA2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A7F23-B09E-4EBC-8394-45A260412182}" type="datetime1">
              <a:rPr lang="en-US" smtClean="0"/>
              <a:t>12/12/2025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6931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20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65D7EEC-A097-4480-9357-FD09209B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E2498-D0D7-45F2-9B78-CE2888D972CF}" type="datetime1">
              <a:rPr lang="en-US" smtClean="0"/>
              <a:t>12/12/2025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3A25A2-7F6E-4BE0-A68C-D075EDB6CD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9" y="2148350"/>
            <a:ext cx="4229405" cy="299914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D1CDCE4-738F-45B9-99E0-9B3F198E69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8" y="2148349"/>
            <a:ext cx="4229405" cy="29991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C9BC33-C4B1-4D22-8096-96039E9F86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527" y="2148349"/>
            <a:ext cx="4229405" cy="2999144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DEC82C26-E42C-44BE-B4ED-467D987803EB}"/>
              </a:ext>
            </a:extLst>
          </p:cNvPr>
          <p:cNvSpPr txBox="1">
            <a:spLocks/>
          </p:cNvSpPr>
          <p:nvPr/>
        </p:nvSpPr>
        <p:spPr>
          <a:xfrm>
            <a:off x="664765" y="278566"/>
            <a:ext cx="5833270" cy="95551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Interface(Contd.)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A6CA55F-EC63-47DB-AD00-E92DC19E63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36937" y="5147492"/>
            <a:ext cx="542925" cy="4953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1F510B1-9E88-472E-8EF3-BB34EE7F3B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4375" y="5147492"/>
            <a:ext cx="552450" cy="4953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ECDEE47-11FF-483F-B646-F3DEA2EAFCB1}"/>
              </a:ext>
            </a:extLst>
          </p:cNvPr>
          <p:cNvSpPr txBox="1"/>
          <p:nvPr/>
        </p:nvSpPr>
        <p:spPr>
          <a:xfrm>
            <a:off x="3330381" y="6049635"/>
            <a:ext cx="63353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Figure-12: (a) Blue Channel Extracted (b) Histogram Equalized Image(CLAHE)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424635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21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65D7EEC-A097-4480-9357-FD09209B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E2498-D0D7-45F2-9B78-CE2888D972CF}" type="datetime1">
              <a:rPr lang="en-US" smtClean="0"/>
              <a:t>12/12/2025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3A25A2-7F6E-4BE0-A68C-D075EDB6CD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9" y="2148350"/>
            <a:ext cx="4229405" cy="299914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D1CDCE4-738F-45B9-99E0-9B3F198E69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8" y="2148349"/>
            <a:ext cx="4229405" cy="29991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C9BC33-C4B1-4D22-8096-96039E9F86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8" y="2148348"/>
            <a:ext cx="4229405" cy="29991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D1E79B7-6805-4843-A64E-2CC38D78EE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527" y="2148348"/>
            <a:ext cx="4229405" cy="2999144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13198919-50A0-4FDB-9564-73D2C2F54D59}"/>
              </a:ext>
            </a:extLst>
          </p:cNvPr>
          <p:cNvSpPr txBox="1">
            <a:spLocks/>
          </p:cNvSpPr>
          <p:nvPr/>
        </p:nvSpPr>
        <p:spPr>
          <a:xfrm>
            <a:off x="664765" y="278566"/>
            <a:ext cx="5833270" cy="95551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Interface(Contd.)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70FE961-E67E-4186-AED8-41ABF70C6C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36937" y="5147492"/>
            <a:ext cx="542925" cy="4953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C27CE96-0CD1-47A0-B461-C6D2EF2C0F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34375" y="5147492"/>
            <a:ext cx="552450" cy="4953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E1E7701-D884-4C8E-81F1-DB075F18DFD3}"/>
              </a:ext>
            </a:extLst>
          </p:cNvPr>
          <p:cNvSpPr txBox="1"/>
          <p:nvPr/>
        </p:nvSpPr>
        <p:spPr>
          <a:xfrm>
            <a:off x="3392892" y="6045427"/>
            <a:ext cx="58332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Figure-13: (a) Histogram Equalized Image(CLAHE) (b) Gaussian blurred Image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944635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22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65D7EEC-A097-4480-9357-FD09209B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E2498-D0D7-45F2-9B78-CE2888D972CF}" type="datetime1">
              <a:rPr lang="en-US" smtClean="0"/>
              <a:t>12/12/2025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3A25A2-7F6E-4BE0-A68C-D075EDB6CD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9" y="2148350"/>
            <a:ext cx="4229405" cy="299914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D1CDCE4-738F-45B9-99E0-9B3F198E69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8" y="2148349"/>
            <a:ext cx="4229405" cy="29991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C9BC33-C4B1-4D22-8096-96039E9F86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8" y="2148348"/>
            <a:ext cx="4229405" cy="29991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D1E79B7-6805-4843-A64E-2CC38D78EE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8" y="2148347"/>
            <a:ext cx="4229405" cy="29991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8802A2F-13B1-4E19-8F7D-C1B9FA95E2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526" y="2148347"/>
            <a:ext cx="4229405" cy="2999144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8BB2F292-479B-4B80-BBA5-982A7AD3E58C}"/>
              </a:ext>
            </a:extLst>
          </p:cNvPr>
          <p:cNvSpPr txBox="1">
            <a:spLocks/>
          </p:cNvSpPr>
          <p:nvPr/>
        </p:nvSpPr>
        <p:spPr>
          <a:xfrm>
            <a:off x="664765" y="278566"/>
            <a:ext cx="5833270" cy="95551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Interface(Contd.)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8029DDE-2E51-4CCA-8D1B-DBB6F8E2AC5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6937" y="5147492"/>
            <a:ext cx="542925" cy="4953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1D5C32A-08C1-4DC7-B842-75E0BED21C4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34375" y="5147492"/>
            <a:ext cx="552450" cy="4953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7656191-5623-409F-92EF-3F16B056AAF3}"/>
              </a:ext>
            </a:extLst>
          </p:cNvPr>
          <p:cNvSpPr txBox="1"/>
          <p:nvPr/>
        </p:nvSpPr>
        <p:spPr>
          <a:xfrm>
            <a:off x="3279581" y="6074656"/>
            <a:ext cx="6436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Figure-14: (a) Gaussian blurred Image (b) Otsu </a:t>
            </a:r>
            <a:r>
              <a:rPr lang="en-US" sz="1800" kern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Thresholded</a:t>
            </a: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Image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191222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23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65D7EEC-A097-4480-9357-FD09209B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E2498-D0D7-45F2-9B78-CE2888D972CF}" type="datetime1">
              <a:rPr lang="en-US" smtClean="0"/>
              <a:t>12/12/2025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3A25A2-7F6E-4BE0-A68C-D075EDB6CD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9" y="2148350"/>
            <a:ext cx="4229405" cy="299914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D1CDCE4-738F-45B9-99E0-9B3F198E69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8" y="2148349"/>
            <a:ext cx="4229405" cy="29991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C9BC33-C4B1-4D22-8096-96039E9F86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8" y="2148348"/>
            <a:ext cx="4229405" cy="29991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D1E79B7-6805-4843-A64E-2CC38D78EE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8" y="2148347"/>
            <a:ext cx="4229405" cy="29991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8802A2F-13B1-4E19-8F7D-C1B9FA95E2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8" y="2148347"/>
            <a:ext cx="4229405" cy="29991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B0C755C-25FC-46EC-B40D-81BD415C16A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527" y="2148348"/>
            <a:ext cx="4229404" cy="2999143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08D1E4DB-D895-4A55-B747-5951A074BF89}"/>
              </a:ext>
            </a:extLst>
          </p:cNvPr>
          <p:cNvSpPr txBox="1">
            <a:spLocks/>
          </p:cNvSpPr>
          <p:nvPr/>
        </p:nvSpPr>
        <p:spPr>
          <a:xfrm>
            <a:off x="664765" y="278566"/>
            <a:ext cx="5833270" cy="95551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Interface(Contd.)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531AE8C-7780-45DC-8794-AB94C4E29B5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36937" y="5147492"/>
            <a:ext cx="542925" cy="4953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017F8B1-6BA4-4BFB-8B39-5C066971EBC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334375" y="5147492"/>
            <a:ext cx="552450" cy="4953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C76776E-3B3B-4555-B87B-A5F0574AEE72}"/>
              </a:ext>
            </a:extLst>
          </p:cNvPr>
          <p:cNvSpPr txBox="1"/>
          <p:nvPr/>
        </p:nvSpPr>
        <p:spPr>
          <a:xfrm>
            <a:off x="3392892" y="6045427"/>
            <a:ext cx="58332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Figure-15: (a) Otsu </a:t>
            </a:r>
            <a:r>
              <a:rPr lang="en-US" sz="1800" kern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Thresholded</a:t>
            </a: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Image (b) Opening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27735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24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65D7EEC-A097-4480-9357-FD09209B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E2498-D0D7-45F2-9B78-CE2888D972CF}" type="datetime1">
              <a:rPr lang="en-US" smtClean="0"/>
              <a:t>12/12/2025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3A25A2-7F6E-4BE0-A68C-D075EDB6CD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9" y="2148350"/>
            <a:ext cx="4229405" cy="299914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D1CDCE4-738F-45B9-99E0-9B3F198E69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8" y="2148349"/>
            <a:ext cx="4229405" cy="29991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C9BC33-C4B1-4D22-8096-96039E9F86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8" y="2148348"/>
            <a:ext cx="4229405" cy="29991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D1E79B7-6805-4843-A64E-2CC38D78EE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8" y="2148347"/>
            <a:ext cx="4229405" cy="29991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8802A2F-13B1-4E19-8F7D-C1B9FA95E2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8" y="2148347"/>
            <a:ext cx="4229405" cy="29991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B0C755C-25FC-46EC-B40D-81BD415C16A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9" y="2148348"/>
            <a:ext cx="4229404" cy="299914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6B4DA63-97EB-4E3F-982A-CBE6C19BC3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527" y="2148347"/>
            <a:ext cx="4229404" cy="299914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3E213260-1164-4189-885A-01CAC3177D93}"/>
              </a:ext>
            </a:extLst>
          </p:cNvPr>
          <p:cNvSpPr txBox="1">
            <a:spLocks/>
          </p:cNvSpPr>
          <p:nvPr/>
        </p:nvSpPr>
        <p:spPr>
          <a:xfrm>
            <a:off x="664765" y="278566"/>
            <a:ext cx="5833270" cy="95551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Interface(Contd.)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2B8F53A-C2C5-44DA-86BC-33098BB58CC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36937" y="5147492"/>
            <a:ext cx="542925" cy="4953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6A5EB04-39FB-44F0-9EBF-71E6E30324D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334375" y="5147492"/>
            <a:ext cx="552450" cy="4953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969EFA6-04D5-44A9-81CF-8DE76517CF6E}"/>
              </a:ext>
            </a:extLst>
          </p:cNvPr>
          <p:cNvSpPr txBox="1"/>
          <p:nvPr/>
        </p:nvSpPr>
        <p:spPr>
          <a:xfrm>
            <a:off x="3392892" y="6045427"/>
            <a:ext cx="58332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Figure-16: (a) Opening (b) Closing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094680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25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65D7EEC-A097-4480-9357-FD09209B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E2498-D0D7-45F2-9B78-CE2888D972CF}" type="datetime1">
              <a:rPr lang="en-US" smtClean="0"/>
              <a:t>12/12/2025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3A25A2-7F6E-4BE0-A68C-D075EDB6CD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9" y="2148350"/>
            <a:ext cx="4229405" cy="299914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D1CDCE4-738F-45B9-99E0-9B3F198E69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8" y="2148349"/>
            <a:ext cx="4229405" cy="29991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C9BC33-C4B1-4D22-8096-96039E9F86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8" y="2148348"/>
            <a:ext cx="4229405" cy="29991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D1E79B7-6805-4843-A64E-2CC38D78EE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8" y="2148347"/>
            <a:ext cx="4229405" cy="29991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8802A2F-13B1-4E19-8F7D-C1B9FA95E2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8" y="2148347"/>
            <a:ext cx="4229405" cy="29991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B0C755C-25FC-46EC-B40D-81BD415C16A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9" y="2148348"/>
            <a:ext cx="4229404" cy="299914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6B4DA63-97EB-4E3F-982A-CBE6C19BC3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7" y="2148346"/>
            <a:ext cx="4229404" cy="299914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BA9184B-D46E-4478-BEDA-B32A0945947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527" y="2148345"/>
            <a:ext cx="4229404" cy="2999143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73FAEFD9-BD63-46B4-BA26-F7CC9A0FB463}"/>
              </a:ext>
            </a:extLst>
          </p:cNvPr>
          <p:cNvSpPr txBox="1">
            <a:spLocks/>
          </p:cNvSpPr>
          <p:nvPr/>
        </p:nvSpPr>
        <p:spPr>
          <a:xfrm>
            <a:off x="664765" y="278566"/>
            <a:ext cx="5833270" cy="95551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Interface(Contd.)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DEBB865-16CD-4A85-A69A-47A496A2B20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36937" y="5147492"/>
            <a:ext cx="542925" cy="4953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103EDF0-5930-44E6-B7D0-D091F2B5FAB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334375" y="5147492"/>
            <a:ext cx="552450" cy="4953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B2D01EE-7E8C-4BD8-B0F3-5B3B99951B27}"/>
              </a:ext>
            </a:extLst>
          </p:cNvPr>
          <p:cNvSpPr txBox="1"/>
          <p:nvPr/>
        </p:nvSpPr>
        <p:spPr>
          <a:xfrm>
            <a:off x="3392892" y="6045427"/>
            <a:ext cx="58332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Figure-17: (a) Closing (b) Boundaries extracted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148334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26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65D7EEC-A097-4480-9357-FD09209B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E2498-D0D7-45F2-9B78-CE2888D972CF}" type="datetime1">
              <a:rPr lang="en-US" smtClean="0"/>
              <a:t>12/12/2025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3A25A2-7F6E-4BE0-A68C-D075EDB6CD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69" y="2148350"/>
            <a:ext cx="4229405" cy="299914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A891460-BCCE-40B1-84B7-059482B695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070" y="2148349"/>
            <a:ext cx="4229404" cy="299914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2898336-10CD-4C3B-B3D1-FA597C13FC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9527" y="2148349"/>
            <a:ext cx="5126563" cy="2999143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01ABD116-C20F-4681-9DA6-B0D830B01FE8}"/>
              </a:ext>
            </a:extLst>
          </p:cNvPr>
          <p:cNvSpPr txBox="1">
            <a:spLocks/>
          </p:cNvSpPr>
          <p:nvPr/>
        </p:nvSpPr>
        <p:spPr>
          <a:xfrm>
            <a:off x="664765" y="278566"/>
            <a:ext cx="5833270" cy="95551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Interface(Contd.)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53E293A-B666-452A-8C9A-DF7EA9FB7C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36937" y="5147492"/>
            <a:ext cx="542925" cy="4953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5533A29-59F4-497E-960C-19C4C77FA2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4375" y="5147492"/>
            <a:ext cx="552450" cy="4953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A01CECF-B25A-4E68-A729-A1EB435C5582}"/>
              </a:ext>
            </a:extLst>
          </p:cNvPr>
          <p:cNvSpPr txBox="1"/>
          <p:nvPr/>
        </p:nvSpPr>
        <p:spPr>
          <a:xfrm>
            <a:off x="4374780" y="6000775"/>
            <a:ext cx="30153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Video-1: Demonstration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012384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27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65D7EEC-A097-4480-9357-FD09209B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E2498-D0D7-45F2-9B78-CE2888D972CF}" type="datetime1">
              <a:rPr lang="en-US" smtClean="0"/>
              <a:t>12/12/2025</a:t>
            </a:fld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1ABD116-C20F-4681-9DA6-B0D830B01FE8}"/>
              </a:ext>
            </a:extLst>
          </p:cNvPr>
          <p:cNvSpPr txBox="1">
            <a:spLocks/>
          </p:cNvSpPr>
          <p:nvPr/>
        </p:nvSpPr>
        <p:spPr>
          <a:xfrm>
            <a:off x="664765" y="278566"/>
            <a:ext cx="5833270" cy="95551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Interface(Contd.)</a:t>
            </a:r>
          </a:p>
        </p:txBody>
      </p:sp>
      <p:pic>
        <p:nvPicPr>
          <p:cNvPr id="2" name="Demo">
            <a:hlinkClick r:id="" action="ppaction://media"/>
            <a:extLst>
              <a:ext uri="{FF2B5EF4-FFF2-40B4-BE49-F238E27FC236}">
                <a16:creationId xmlns:a16="http://schemas.microsoft.com/office/drawing/2014/main" id="{4F30928E-0D1D-4610-95C2-E3F64BE0BE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02267" y="1377658"/>
            <a:ext cx="10151533" cy="446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164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1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DBD160E-CB5C-4EE7-AB4F-5B51360A8158}"/>
              </a:ext>
            </a:extLst>
          </p:cNvPr>
          <p:cNvSpPr txBox="1">
            <a:spLocks/>
          </p:cNvSpPr>
          <p:nvPr/>
        </p:nvSpPr>
        <p:spPr>
          <a:xfrm>
            <a:off x="838200" y="1520211"/>
            <a:ext cx="9878040" cy="38175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GB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Otsu assumes bimodality; very uneven illumination or non-bimodality reduces it's efficiency.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GB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CLAHE parameters are image-dependent; excessive clipping can wash out contrast, too little reverts toward AHE and can amplify noise.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GB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Current morphological and threshold-based pipelines cannot fully separate overlapping or touching nuclei, which remain a major limitation.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28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ACBB022-A2DE-4519-A3A6-171F15E1B4A5}"/>
              </a:ext>
            </a:extLst>
          </p:cNvPr>
          <p:cNvSpPr txBox="1">
            <a:spLocks/>
          </p:cNvSpPr>
          <p:nvPr/>
        </p:nvSpPr>
        <p:spPr>
          <a:xfrm>
            <a:off x="1150876" y="348594"/>
            <a:ext cx="5158651" cy="95551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329C6C-CE11-462A-AB26-00F0A81D8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6546-F061-49BF-A3BD-2CB4635F47B4}" type="datetime1">
              <a:rPr lang="en-US" smtClean="0"/>
              <a:t>12/12/2025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8287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DBD160E-CB5C-4EE7-AB4F-5B51360A8158}"/>
              </a:ext>
            </a:extLst>
          </p:cNvPr>
          <p:cNvSpPr txBox="1">
            <a:spLocks/>
          </p:cNvSpPr>
          <p:nvPr/>
        </p:nvSpPr>
        <p:spPr>
          <a:xfrm>
            <a:off x="787335" y="1745300"/>
            <a:ext cx="10617329" cy="347463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GB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This work presents an end-to-end, interpretable, and modular pipeline for osteosarcoma nuclei segmentation using purely classical image processing method.</a:t>
            </a:r>
          </a:p>
          <a:p>
            <a:pPr algn="just">
              <a:lnSpc>
                <a:spcPct val="150000"/>
              </a:lnSpc>
            </a:pPr>
            <a:r>
              <a:rPr lang="en-GB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Despite its simplicity, the system exhibits limitations due to global thresholding and morphological segmentation; including inability to resolve overlapping nuclei. </a:t>
            </a:r>
            <a:endParaRPr lang="en-US" sz="2400" dirty="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2806C7F-93C2-43EE-AD38-DB7AD4897866}"/>
              </a:ext>
            </a:extLst>
          </p:cNvPr>
          <p:cNvSpPr txBox="1">
            <a:spLocks/>
          </p:cNvSpPr>
          <p:nvPr/>
        </p:nvSpPr>
        <p:spPr>
          <a:xfrm>
            <a:off x="1150876" y="348594"/>
            <a:ext cx="3878323" cy="76958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29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4A49BF98-FA25-42DC-87E4-5BD00D1AD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5D824-BB8A-4936-9871-37693D548539}" type="datetime1">
              <a:rPr lang="en-US" smtClean="0"/>
              <a:t>12/12/2025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328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DBD160E-CB5C-4EE7-AB4F-5B51360A8158}"/>
              </a:ext>
            </a:extLst>
          </p:cNvPr>
          <p:cNvSpPr txBox="1">
            <a:spLocks/>
          </p:cNvSpPr>
          <p:nvPr/>
        </p:nvSpPr>
        <p:spPr>
          <a:xfrm>
            <a:off x="872331" y="1602129"/>
            <a:ext cx="10532269" cy="50782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develop an automated system to detect and segment Osteosarcoma cell nuclei.</a:t>
            </a:r>
          </a:p>
          <a:p>
            <a:pPr>
              <a:buSzPct val="100000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utilize image processing algorithms for the implementation of the whole system.</a:t>
            </a:r>
          </a:p>
          <a:p>
            <a:pPr>
              <a:buSzPct val="100000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try and ensure high accuracy in identifying the nucleuses.</a:t>
            </a:r>
          </a:p>
          <a:p>
            <a:pPr>
              <a:buSzPct val="100000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get an approximate count of the nucleuses along with individual descriptors for each segmented object.</a:t>
            </a:r>
          </a:p>
          <a:p>
            <a:pPr>
              <a:buSzPct val="100000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create a user-friendly interface for uploading, processing and displaying the segmented image along with intermediate results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step‑by‑step visualization and parameter control (σ, method variants).</a:t>
            </a:r>
          </a:p>
          <a:p>
            <a:pPr>
              <a:buSzPct val="100000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SzPct val="100000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2806C7F-93C2-43EE-AD38-DB7AD4897866}"/>
              </a:ext>
            </a:extLst>
          </p:cNvPr>
          <p:cNvSpPr txBox="1">
            <a:spLocks/>
          </p:cNvSpPr>
          <p:nvPr/>
        </p:nvSpPr>
        <p:spPr>
          <a:xfrm>
            <a:off x="1150877" y="348594"/>
            <a:ext cx="4098456" cy="76958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3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BC4E980-8180-48D4-B83F-F2BCD8FE9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547A6-DDF1-4EAD-A022-F53EAC4C7D1A}" type="datetime1">
              <a:rPr lang="en-US" smtClean="0"/>
              <a:t>12/12/2025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5446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DBD160E-CB5C-4EE7-AB4F-5B51360A8158}"/>
              </a:ext>
            </a:extLst>
          </p:cNvPr>
          <p:cNvSpPr txBox="1">
            <a:spLocks/>
          </p:cNvSpPr>
          <p:nvPr/>
        </p:nvSpPr>
        <p:spPr>
          <a:xfrm>
            <a:off x="445061" y="1561814"/>
            <a:ext cx="10155206" cy="50782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just">
              <a:buFont typeface="+mj-lt"/>
              <a:buAutoNum type="arabicPeriod"/>
            </a:pPr>
            <a:r>
              <a:rPr lang="en-GB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K. </a:t>
            </a:r>
            <a:r>
              <a:rPr lang="en-GB" sz="2400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Zuiderveld</a:t>
            </a:r>
            <a:r>
              <a:rPr lang="en-GB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 (1994), “Contrast Limited Adaptive Histogram Equalization (CLAHE)”</a:t>
            </a:r>
            <a:r>
              <a:rPr lang="en-US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J. Lee et al. (2015), “An Adaptive Histogram Equalization Based Local Technique for Contrast Preserving Image Enhancement”. </a:t>
            </a:r>
            <a:endParaRPr lang="en-US" sz="24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K. Y. Win</a:t>
            </a:r>
            <a:r>
              <a:rPr lang="en-US" sz="2400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et al. (2018), </a:t>
            </a: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“Comparative study on automated cell nuclei segmentation methods for cytology pleural effusion images”.</a:t>
            </a:r>
            <a:endParaRPr lang="en-US" sz="2400" dirty="0"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2806C7F-93C2-43EE-AD38-DB7AD4897866}"/>
              </a:ext>
            </a:extLst>
          </p:cNvPr>
          <p:cNvSpPr txBox="1">
            <a:spLocks/>
          </p:cNvSpPr>
          <p:nvPr/>
        </p:nvSpPr>
        <p:spPr>
          <a:xfrm>
            <a:off x="1150876" y="348594"/>
            <a:ext cx="4176035" cy="76958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30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91B33B-0923-4A1B-BDEC-7BD802B31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0F0BA-482D-4369-9745-4FCC6D1B8AFB}" type="datetime1">
              <a:rPr lang="en-US" smtClean="0"/>
              <a:t>12/12/2025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8374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0" y="4008474"/>
            <a:ext cx="12192000" cy="14885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31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34D455-3CB0-484F-AE9F-CF56A395FCFF}"/>
              </a:ext>
            </a:extLst>
          </p:cNvPr>
          <p:cNvSpPr txBox="1"/>
          <p:nvPr/>
        </p:nvSpPr>
        <p:spPr>
          <a:xfrm>
            <a:off x="4011807" y="2998113"/>
            <a:ext cx="416838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  <a:endParaRPr lang="en-US" sz="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FD42882-1363-4B5B-A7D0-E40ECAB8FD52}"/>
              </a:ext>
            </a:extLst>
          </p:cNvPr>
          <p:cNvSpPr/>
          <p:nvPr/>
        </p:nvSpPr>
        <p:spPr>
          <a:xfrm>
            <a:off x="-1" y="2700536"/>
            <a:ext cx="12192000" cy="14885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29F7C84F-4876-441C-B607-424A282E4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C087D-D4E3-46FD-9B3A-1C4BA5DFBFC6}" type="datetime1">
              <a:rPr lang="en-US" smtClean="0"/>
              <a:t>12/12/2025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335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DBD160E-CB5C-4EE7-AB4F-5B51360A8158}"/>
              </a:ext>
            </a:extLst>
          </p:cNvPr>
          <p:cNvSpPr txBox="1">
            <a:spLocks/>
          </p:cNvSpPr>
          <p:nvPr/>
        </p:nvSpPr>
        <p:spPr>
          <a:xfrm>
            <a:off x="838200" y="1370210"/>
            <a:ext cx="10532269" cy="50782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Osteosarcoma is a highly malignant primary bone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tumor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predominantly affects children and young adults.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Localized histogram equalization with clipping control, improved nuclear visibility without amplifying noise.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Smoothing reduces random noises and fluctuations.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Thresholding separates nuclei from background automatically by maximizing between-class variance in gray-level distribution.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Morphological operations and connected component labeling finally derives the segmented result.</a:t>
            </a:r>
          </a:p>
          <a:p>
            <a:pPr>
              <a:lnSpc>
                <a:spcPct val="100000"/>
              </a:lnSpc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classical methods are transparent, computationally efficient, and well-suited for histopathological image analysis and cytology.</a:t>
            </a:r>
            <a:endParaRPr lang="en-US" sz="2400" dirty="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2806C7F-93C2-43EE-AD38-DB7AD4897866}"/>
              </a:ext>
            </a:extLst>
          </p:cNvPr>
          <p:cNvSpPr txBox="1">
            <a:spLocks/>
          </p:cNvSpPr>
          <p:nvPr/>
        </p:nvSpPr>
        <p:spPr>
          <a:xfrm>
            <a:off x="1150877" y="348594"/>
            <a:ext cx="4098456" cy="76958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4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BC4E980-8180-48D4-B83F-F2BCD8FE9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547A6-DDF1-4EAD-A022-F53EAC4C7D1A}" type="datetime1">
              <a:rPr lang="en-US" smtClean="0"/>
              <a:t>12/12/2025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552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DBD160E-CB5C-4EE7-AB4F-5B51360A8158}"/>
              </a:ext>
            </a:extLst>
          </p:cNvPr>
          <p:cNvSpPr txBox="1">
            <a:spLocks/>
          </p:cNvSpPr>
          <p:nvPr/>
        </p:nvSpPr>
        <p:spPr>
          <a:xfrm>
            <a:off x="897731" y="1304111"/>
            <a:ext cx="10583069" cy="50782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b="1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</a:p>
          <a:p>
            <a:r>
              <a:rPr lang="en-GB" sz="2400" b="1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OpenCV </a:t>
            </a:r>
            <a:r>
              <a:rPr lang="en-GB" sz="2400" b="1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</a:t>
            </a:r>
            <a:r>
              <a:rPr lang="en-US" sz="2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Open Source Computer Vision Library)</a:t>
            </a:r>
          </a:p>
          <a:p>
            <a:r>
              <a:rPr lang="en-US" sz="2400" b="1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Numpy</a:t>
            </a:r>
            <a:endParaRPr lang="en-US" sz="2400" b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r>
              <a:rPr lang="en-US" sz="2400" b="1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Gradio</a:t>
            </a:r>
            <a:r>
              <a:rPr lang="en-US" sz="2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(For designing User Interface)</a:t>
            </a:r>
          </a:p>
          <a:p>
            <a:endParaRPr lang="en-US" sz="2400" dirty="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2806C7F-93C2-43EE-AD38-DB7AD4897866}"/>
              </a:ext>
            </a:extLst>
          </p:cNvPr>
          <p:cNvSpPr txBox="1">
            <a:spLocks/>
          </p:cNvSpPr>
          <p:nvPr/>
        </p:nvSpPr>
        <p:spPr>
          <a:xfrm>
            <a:off x="1150877" y="348594"/>
            <a:ext cx="3234856" cy="76958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Used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5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79D251-6204-4081-8609-1939D3EBE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06E5C-BDB4-49F1-864B-1A210DCB481F}" type="datetime1">
              <a:rPr lang="en-US" smtClean="0"/>
              <a:t>12/12/2025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429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42806C7F-93C2-43EE-AD38-DB7AD4897866}"/>
              </a:ext>
            </a:extLst>
          </p:cNvPr>
          <p:cNvSpPr txBox="1">
            <a:spLocks/>
          </p:cNvSpPr>
          <p:nvPr/>
        </p:nvSpPr>
        <p:spPr>
          <a:xfrm>
            <a:off x="1150876" y="348594"/>
            <a:ext cx="4590705" cy="76958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6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E78952F9-5002-45B1-B8EA-3F259AFC8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545AE-A2CA-4F01-90D1-5547312CCC9C}" type="datetime1">
              <a:rPr lang="en-US" smtClean="0"/>
              <a:t>12/12/2025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8CB891D-603B-418F-93AD-A4FC4F537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3472" y="177656"/>
            <a:ext cx="3454025" cy="555267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31DEB68-2DE0-4522-A8B9-D4BE2AA22982}"/>
              </a:ext>
            </a:extLst>
          </p:cNvPr>
          <p:cNvSpPr txBox="1"/>
          <p:nvPr/>
        </p:nvSpPr>
        <p:spPr>
          <a:xfrm>
            <a:off x="6309527" y="569122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Figure-1: Flow Diagram for the whole system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A6A76408-B430-43E5-84C2-BD9FBE0DE5A5}"/>
              </a:ext>
            </a:extLst>
          </p:cNvPr>
          <p:cNvSpPr txBox="1">
            <a:spLocks/>
          </p:cNvSpPr>
          <p:nvPr/>
        </p:nvSpPr>
        <p:spPr>
          <a:xfrm>
            <a:off x="0" y="1192384"/>
            <a:ext cx="7183013" cy="50782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Blue Channel extraction from DAPI-stained image.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 Histogram Equalization(Global and CLAHE).</a:t>
            </a:r>
          </a:p>
          <a:p>
            <a:pPr lvl="1" algn="just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Denoise using Gaussian filter.</a:t>
            </a:r>
          </a:p>
          <a:p>
            <a:pPr lvl="1" algn="just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Threshold the smoothed image using Otsu’s Thresholding.</a:t>
            </a:r>
          </a:p>
          <a:p>
            <a:pPr lvl="1" algn="just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Morphological operations like opening and closing for removing salt noise and filling holes.</a:t>
            </a:r>
          </a:p>
          <a:p>
            <a:pPr lvl="1" algn="just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Labelling each segments using connected components.</a:t>
            </a:r>
          </a:p>
          <a:p>
            <a:pPr lvl="1" algn="just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 boundary for each segments and get descriptors.</a:t>
            </a:r>
          </a:p>
          <a:p>
            <a:pPr lvl="1" algn="just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the final segmented output with boundaries overlayed and total counts.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852E30F-16D4-42EB-A6D5-5D89B3758588}"/>
              </a:ext>
            </a:extLst>
          </p:cNvPr>
          <p:cNvSpPr txBox="1"/>
          <p:nvPr/>
        </p:nvSpPr>
        <p:spPr>
          <a:xfrm>
            <a:off x="6867142" y="5998045"/>
            <a:ext cx="52508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 Adapted from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Win, K. Y. et al.(2018). Comparative Study on Automated Cell Nuclei Segmentation Methods for Cytology Pleural Effusion Images.</a:t>
            </a:r>
          </a:p>
        </p:txBody>
      </p:sp>
    </p:spTree>
    <p:extLst>
      <p:ext uri="{BB962C8B-B14F-4D97-AF65-F5344CB8AC3E}">
        <p14:creationId xmlns:p14="http://schemas.microsoft.com/office/powerpoint/2010/main" val="192307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3">
                <a:extLst>
                  <a:ext uri="{FF2B5EF4-FFF2-40B4-BE49-F238E27FC236}">
                    <a16:creationId xmlns:a16="http://schemas.microsoft.com/office/drawing/2014/main" id="{EDBD160E-CB5C-4EE7-AB4F-5B51360A815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57215" y="2042290"/>
                <a:ext cx="7137136" cy="3913384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Blue channel extraction</a:t>
                </a:r>
              </a:p>
              <a:p>
                <a:pPr marL="457200" lvl="1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DAPI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or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4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′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6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diamidino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phenylindole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is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fluroscent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stain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used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to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highlight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osteosarcoma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nucleuses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and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give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off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blue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emission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.</m:t>
                    </m:r>
                  </m:oMath>
                </a14:m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en-GB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GB" sz="2400" dirty="0">
                    <a:solidFill>
                      <a:srgbClr val="0D0D0D"/>
                    </a:solidFill>
                    <a:highlight>
                      <a:srgbClr val="FFFFFF"/>
                    </a:highligh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 the blue channel must be extracted prior-hand.</a:t>
                </a:r>
                <a:endParaRPr lang="en-GB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" name="Content Placeholder 3">
                <a:extLst>
                  <a:ext uri="{FF2B5EF4-FFF2-40B4-BE49-F238E27FC236}">
                    <a16:creationId xmlns:a16="http://schemas.microsoft.com/office/drawing/2014/main" id="{EDBD160E-CB5C-4EE7-AB4F-5B51360A81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7215" y="2042290"/>
                <a:ext cx="7137136" cy="3913384"/>
              </a:xfrm>
              <a:prstGeom prst="rect">
                <a:avLst/>
              </a:prstGeom>
              <a:blipFill>
                <a:blip r:embed="rId2"/>
                <a:stretch>
                  <a:fillRect l="-1110" t="-12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7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ACBB022-A2DE-4519-A3A6-171F15E1B4A5}"/>
              </a:ext>
            </a:extLst>
          </p:cNvPr>
          <p:cNvSpPr txBox="1">
            <a:spLocks/>
          </p:cNvSpPr>
          <p:nvPr/>
        </p:nvSpPr>
        <p:spPr>
          <a:xfrm>
            <a:off x="820971" y="323294"/>
            <a:ext cx="5520857" cy="95551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Methodology(Contd.)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65D7EEC-A097-4480-9357-FD09209B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E2498-D0D7-45F2-9B78-CE2888D972CF}" type="datetime1">
              <a:rPr lang="en-US" smtClean="0"/>
              <a:t>12/12/2025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652F71-2CD1-4C71-832E-99F533FDAE96}"/>
              </a:ext>
            </a:extLst>
          </p:cNvPr>
          <p:cNvSpPr txBox="1"/>
          <p:nvPr/>
        </p:nvSpPr>
        <p:spPr>
          <a:xfrm>
            <a:off x="643731" y="1580625"/>
            <a:ext cx="2121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Pre-processing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E970F5C-D523-40FC-B061-A938C6C279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6218" y="806110"/>
            <a:ext cx="2920716" cy="209580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22C9475-AD6B-4254-B550-FD229C2A7245}"/>
              </a:ext>
            </a:extLst>
          </p:cNvPr>
          <p:cNvSpPr txBox="1"/>
          <p:nvPr/>
        </p:nvSpPr>
        <p:spPr>
          <a:xfrm>
            <a:off x="7763933" y="5535792"/>
            <a:ext cx="44280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Figure-2: (a)Osteosarcoma Nuclei highlighted with DAPI stain (b) Blue channel extracted</a:t>
            </a:r>
            <a:endParaRPr lang="en-US" dirty="0">
              <a:effectLst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9024B9-CA34-475A-89E3-B0D8C848C884}"/>
              </a:ext>
            </a:extLst>
          </p:cNvPr>
          <p:cNvSpPr txBox="1"/>
          <p:nvPr/>
        </p:nvSpPr>
        <p:spPr>
          <a:xfrm>
            <a:off x="8796867" y="6151588"/>
            <a:ext cx="2676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 microscopyu.com/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9182074-928E-45A7-94C2-C18B67490D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6218" y="3194544"/>
            <a:ext cx="2982469" cy="207494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761FBD7-D7DC-42F5-B5F7-A760F7857D9F}"/>
              </a:ext>
            </a:extLst>
          </p:cNvPr>
          <p:cNvSpPr txBox="1"/>
          <p:nvPr/>
        </p:nvSpPr>
        <p:spPr>
          <a:xfrm>
            <a:off x="9379309" y="285039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02B7F5-4F66-4542-A4CD-36F9A3CD42BA}"/>
              </a:ext>
            </a:extLst>
          </p:cNvPr>
          <p:cNvSpPr txBox="1"/>
          <p:nvPr/>
        </p:nvSpPr>
        <p:spPr>
          <a:xfrm>
            <a:off x="9505334" y="5254223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8860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3">
                <a:extLst>
                  <a:ext uri="{FF2B5EF4-FFF2-40B4-BE49-F238E27FC236}">
                    <a16:creationId xmlns:a16="http://schemas.microsoft.com/office/drawing/2014/main" id="{EDBD160E-CB5C-4EE7-AB4F-5B51360A815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3732" y="2145636"/>
                <a:ext cx="7137136" cy="3447235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Contrast Enhancement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alt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lvl="1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GB" b="1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Clip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Limited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adaptive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Histogram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Equalization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CLAHE</m:t>
                    </m:r>
                    <m:r>
                      <m:rPr>
                        <m:nor/>
                      </m:rPr>
                      <a:rPr lang="en-GB" b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)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locally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gets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the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histogram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and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clips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the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tile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histogram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at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clip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limit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and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redistributing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the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clipped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mass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uniformly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across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bins</m:t>
                    </m:r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.</m:t>
                    </m:r>
                  </m:oMath>
                </a14:m>
                <a:endParaRPr lang="en-GB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lvl="1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endParaRPr lang="en-GB" sz="2400" dirty="0">
                  <a:solidFill>
                    <a:srgbClr val="0D0D0D"/>
                  </a:solidFill>
                  <a:highlight>
                    <a:srgbClr val="FFFFFF"/>
                  </a:highlight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lvl="1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Char char="•"/>
                </a:pPr>
                <a:r>
                  <a:rPr lang="en-GB" sz="2400" dirty="0">
                    <a:solidFill>
                      <a:srgbClr val="0D0D0D"/>
                    </a:solidFill>
                    <a:highlight>
                      <a:srgbClr val="FFFFFF"/>
                    </a:highligh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So it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GB" b="0" i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enhances</m:t>
                    </m:r>
                    <m:r>
                      <m:rPr>
                        <m:nor/>
                      </m:rPr>
                      <a:rPr lang="en-GB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local</m:t>
                    </m:r>
                    <m:r>
                      <m:rPr>
                        <m:nor/>
                      </m:rPr>
                      <a:rPr lang="en-GB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contrast</m:t>
                    </m:r>
                  </m:oMath>
                </a14:m>
                <a:r>
                  <a:rPr lang="en-GB" sz="2400" dirty="0">
                    <a:solidFill>
                      <a:srgbClr val="0D0D0D"/>
                    </a:solidFill>
                    <a:highlight>
                      <a:srgbClr val="FFFFFF"/>
                    </a:highligh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while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GB">
                        <a:highlight>
                          <a:srgbClr val="FFFFFF"/>
                        </a:highlight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controlling</m:t>
                    </m:r>
                    <m:r>
                      <m:rPr>
                        <m:nor/>
                      </m:rPr>
                      <a:rPr lang="en-GB">
                        <a:highlight>
                          <a:srgbClr val="FFFFFF"/>
                        </a:highlight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highlight>
                          <a:srgbClr val="FFFFFF"/>
                        </a:highlight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noise</m:t>
                    </m:r>
                    <m:r>
                      <m:rPr>
                        <m:nor/>
                      </m:rPr>
                      <a:rPr lang="en-GB">
                        <a:highlight>
                          <a:srgbClr val="FFFFFF"/>
                        </a:highlight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GB">
                        <a:highlight>
                          <a:srgbClr val="FFFFFF"/>
                        </a:highlight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amplification</m:t>
                    </m:r>
                  </m:oMath>
                </a14:m>
                <a:r>
                  <a:rPr lang="en-GB" sz="2400" dirty="0">
                    <a:solidFill>
                      <a:srgbClr val="0D0D0D"/>
                    </a:solidFill>
                    <a:highlight>
                      <a:srgbClr val="FFFFFF"/>
                    </a:highligh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en-GB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" name="Content Placeholder 3">
                <a:extLst>
                  <a:ext uri="{FF2B5EF4-FFF2-40B4-BE49-F238E27FC236}">
                    <a16:creationId xmlns:a16="http://schemas.microsoft.com/office/drawing/2014/main" id="{EDBD160E-CB5C-4EE7-AB4F-5B51360A81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3732" y="2145636"/>
                <a:ext cx="7137136" cy="3447235"/>
              </a:xfrm>
              <a:prstGeom prst="rect">
                <a:avLst/>
              </a:prstGeom>
              <a:blipFill>
                <a:blip r:embed="rId2"/>
                <a:stretch>
                  <a:fillRect l="-1197" t="-1416" b="-15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8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ACBB022-A2DE-4519-A3A6-171F15E1B4A5}"/>
              </a:ext>
            </a:extLst>
          </p:cNvPr>
          <p:cNvSpPr txBox="1">
            <a:spLocks/>
          </p:cNvSpPr>
          <p:nvPr/>
        </p:nvSpPr>
        <p:spPr>
          <a:xfrm>
            <a:off x="820971" y="323294"/>
            <a:ext cx="5520857" cy="95551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Methodology(Contd.)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65D7EEC-A097-4480-9357-FD09209B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E2498-D0D7-45F2-9B78-CE2888D972CF}" type="datetime1">
              <a:rPr lang="en-US" smtClean="0"/>
              <a:t>12/12/2025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652F71-2CD1-4C71-832E-99F533FDAE96}"/>
              </a:ext>
            </a:extLst>
          </p:cNvPr>
          <p:cNvSpPr txBox="1"/>
          <p:nvPr/>
        </p:nvSpPr>
        <p:spPr>
          <a:xfrm>
            <a:off x="643731" y="1580625"/>
            <a:ext cx="2121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Pre-processing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2C9475-AD6B-4254-B550-FD229C2A7245}"/>
              </a:ext>
            </a:extLst>
          </p:cNvPr>
          <p:cNvSpPr txBox="1"/>
          <p:nvPr/>
        </p:nvSpPr>
        <p:spPr>
          <a:xfrm>
            <a:off x="7763933" y="5225556"/>
            <a:ext cx="44280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Figure-3: Flow Diagram of CLAHE</a:t>
            </a:r>
            <a:endParaRPr lang="en-US" dirty="0">
              <a:effectLst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9024B9-CA34-475A-89E3-B0D8C848C884}"/>
              </a:ext>
            </a:extLst>
          </p:cNvPr>
          <p:cNvSpPr txBox="1"/>
          <p:nvPr/>
        </p:nvSpPr>
        <p:spPr>
          <a:xfrm>
            <a:off x="7908000" y="5941680"/>
            <a:ext cx="41484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 J. Lee et al. (2015). An Adaptive Histogram Equalization Based Local Technique for Contrast Preserving Image Enhancement.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652987-1415-4E23-87AC-E84E5B1CE7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9132" y="1297146"/>
            <a:ext cx="4732867" cy="3676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049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DBD160E-CB5C-4EE7-AB4F-5B51360A8158}"/>
              </a:ext>
            </a:extLst>
          </p:cNvPr>
          <p:cNvSpPr txBox="1">
            <a:spLocks/>
          </p:cNvSpPr>
          <p:nvPr/>
        </p:nvSpPr>
        <p:spPr>
          <a:xfrm>
            <a:off x="550599" y="1655465"/>
            <a:ext cx="7179468" cy="50782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 = 256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gray levels. Given a tile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size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(tₕ ×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 histogram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h[0 … L−1]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total pixel count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|T|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 per-bin clip threshold: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  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hₘₐₓ =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clip_limit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× (|T| / L)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Clip the histogram: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  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h̃[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= min(h[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], hₘₐₓ)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  Accumulate the excess: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  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 = </a:t>
            </a:r>
            <a:r>
              <a:rPr lang="el-GR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Σ (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h[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− hₘₐₓ)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, 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Redistribute excess uniformly: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  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ĥ[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= h̃[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+ (E / L)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Normalize to a PDF: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  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p[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= ĥ[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/ </a:t>
            </a:r>
            <a:r>
              <a:rPr lang="el-GR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ĥ[j]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  Compute cumulative distribution: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  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c[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= </a:t>
            </a:r>
            <a:r>
              <a:rPr lang="el-GR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Σₖ₌₀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ⁱ p[k]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lookup table: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  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= ⌊c[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× (L−1)⌋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Remap tile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the lookup table.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323594" y="1016576"/>
            <a:ext cx="5985933" cy="1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</a:rPr>
              <a:t>9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A82580-A146-4905-AB89-65AEA0F3A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956" y="177656"/>
            <a:ext cx="895376" cy="101614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ACBB022-A2DE-4519-A3A6-171F15E1B4A5}"/>
              </a:ext>
            </a:extLst>
          </p:cNvPr>
          <p:cNvSpPr txBox="1">
            <a:spLocks/>
          </p:cNvSpPr>
          <p:nvPr/>
        </p:nvSpPr>
        <p:spPr>
          <a:xfrm>
            <a:off x="820971" y="323294"/>
            <a:ext cx="5520857" cy="95551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Methodology(Contd.)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65D7EEC-A097-4480-9357-FD09209B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E2498-D0D7-45F2-9B78-CE2888D972CF}" type="datetime1">
              <a:rPr lang="en-US" smtClean="0"/>
              <a:t>12/12/2025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652F71-2CD1-4C71-832E-99F533FDAE96}"/>
              </a:ext>
            </a:extLst>
          </p:cNvPr>
          <p:cNvSpPr txBox="1"/>
          <p:nvPr/>
        </p:nvSpPr>
        <p:spPr>
          <a:xfrm>
            <a:off x="643733" y="1193800"/>
            <a:ext cx="54522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Pre-processing(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Contrast Enhancement</a:t>
            </a:r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790F80F-95B6-4590-A1D4-97B2708D8E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1400" y="3682999"/>
            <a:ext cx="2767446" cy="19624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AEB7CCD-4C4F-4043-AD9A-F34C5FCF53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1400" y="1330177"/>
            <a:ext cx="2767446" cy="196244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44CA1F5-C305-46CC-A194-02614A8D403D}"/>
              </a:ext>
            </a:extLst>
          </p:cNvPr>
          <p:cNvSpPr txBox="1"/>
          <p:nvPr/>
        </p:nvSpPr>
        <p:spPr>
          <a:xfrm>
            <a:off x="7952818" y="5892581"/>
            <a:ext cx="44280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Figure-4: (a) Blue channel image</a:t>
            </a:r>
          </a:p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(b) Histogram Equalized image </a:t>
            </a:r>
            <a:endParaRPr lang="en-US" dirty="0">
              <a:effectLst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EE9141-D403-4C21-A301-8F481048C153}"/>
              </a:ext>
            </a:extLst>
          </p:cNvPr>
          <p:cNvSpPr txBox="1"/>
          <p:nvPr/>
        </p:nvSpPr>
        <p:spPr>
          <a:xfrm>
            <a:off x="9854320" y="325119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337955-1462-4852-B245-965476385C5A}"/>
              </a:ext>
            </a:extLst>
          </p:cNvPr>
          <p:cNvSpPr txBox="1"/>
          <p:nvPr/>
        </p:nvSpPr>
        <p:spPr>
          <a:xfrm>
            <a:off x="10045123" y="5645442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31977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1553</TotalTime>
  <Words>1950</Words>
  <Application>Microsoft Office PowerPoint</Application>
  <PresentationFormat>Widescreen</PresentationFormat>
  <Paragraphs>260</Paragraphs>
  <Slides>31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Cambria Math</vt:lpstr>
      <vt:lpstr>Times New Roman</vt:lpstr>
      <vt:lpstr>Office Theme</vt:lpstr>
      <vt:lpstr>CSE 4128 : Image Processing and Computer Vision Laboratory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4120 : Technical Writing &amp; Seminar</dc:title>
  <dc:creator>User</dc:creator>
  <cp:lastModifiedBy>User</cp:lastModifiedBy>
  <cp:revision>185</cp:revision>
  <dcterms:created xsi:type="dcterms:W3CDTF">2025-10-27T09:38:01Z</dcterms:created>
  <dcterms:modified xsi:type="dcterms:W3CDTF">2025-12-12T10:29:28Z</dcterms:modified>
</cp:coreProperties>
</file>

<file path=docProps/thumbnail.jpeg>
</file>